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Lst>
  <p:notesMasterIdLst>
    <p:notesMasterId r:id="rId32"/>
  </p:notesMasterIdLst>
  <p:sldIdLst>
    <p:sldId id="256" r:id="rId2"/>
    <p:sldId id="261" r:id="rId3"/>
    <p:sldId id="262" r:id="rId4"/>
    <p:sldId id="263" r:id="rId5"/>
    <p:sldId id="306" r:id="rId6"/>
    <p:sldId id="307" r:id="rId7"/>
    <p:sldId id="308" r:id="rId8"/>
    <p:sldId id="309" r:id="rId9"/>
    <p:sldId id="311" r:id="rId10"/>
    <p:sldId id="305" r:id="rId11"/>
    <p:sldId id="310" r:id="rId12"/>
    <p:sldId id="314" r:id="rId13"/>
    <p:sldId id="330" r:id="rId14"/>
    <p:sldId id="315" r:id="rId15"/>
    <p:sldId id="264" r:id="rId16"/>
    <p:sldId id="313" r:id="rId17"/>
    <p:sldId id="316" r:id="rId18"/>
    <p:sldId id="329" r:id="rId19"/>
    <p:sldId id="317" r:id="rId20"/>
    <p:sldId id="323" r:id="rId21"/>
    <p:sldId id="318" r:id="rId22"/>
    <p:sldId id="319" r:id="rId23"/>
    <p:sldId id="320" r:id="rId24"/>
    <p:sldId id="321" r:id="rId25"/>
    <p:sldId id="322" r:id="rId26"/>
    <p:sldId id="324" r:id="rId27"/>
    <p:sldId id="325" r:id="rId28"/>
    <p:sldId id="326" r:id="rId29"/>
    <p:sldId id="327" r:id="rId30"/>
    <p:sldId id="328"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4060782-47DB-4FE4-AF33-B5DB232A5C4E}">
  <a:tblStyle styleId="{D4060782-47DB-4FE4-AF33-B5DB232A5C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4660"/>
  </p:normalViewPr>
  <p:slideViewPr>
    <p:cSldViewPr snapToGrid="0">
      <p:cViewPr varScale="1">
        <p:scale>
          <a:sx n="138" d="100"/>
          <a:sy n="138" d="100"/>
        </p:scale>
        <p:origin x="86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4141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3827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96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193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677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5393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4800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043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223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45758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8225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33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941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92235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9688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3405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91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1923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283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083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63" r:id="rId6"/>
    <p:sldLayoutId id="214748366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PUF Transformer</a:t>
            </a:r>
            <a:endParaRPr dirty="0"/>
          </a:p>
        </p:txBody>
      </p:sp>
      <p:sp>
        <p:nvSpPr>
          <p:cNvPr id="163" name="Google Shape;163;p38"/>
          <p:cNvSpPr txBox="1">
            <a:spLocks noGrp="1"/>
          </p:cNvSpPr>
          <p:nvPr>
            <p:ph type="subTitle" idx="1"/>
          </p:nvPr>
        </p:nvSpPr>
        <p:spPr>
          <a:xfrm>
            <a:off x="2044200" y="3273285"/>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Rhodel R. Quizon</a:t>
            </a:r>
            <a:endParaRPr dirty="0"/>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64;p38">
            <a:extLst>
              <a:ext uri="{FF2B5EF4-FFF2-40B4-BE49-F238E27FC236}">
                <a16:creationId xmlns:a16="http://schemas.microsoft.com/office/drawing/2014/main" id="{193B7B8F-6949-405C-3498-BBE10FF15AAE}"/>
              </a:ext>
            </a:extLst>
          </p:cNvPr>
          <p:cNvSpPr txBox="1">
            <a:spLocks/>
          </p:cNvSpPr>
          <p:nvPr/>
        </p:nvSpPr>
        <p:spPr>
          <a:xfrm>
            <a:off x="2941650" y="2808585"/>
            <a:ext cx="3260700" cy="464700"/>
          </a:xfrm>
          <a:prstGeom prst="rect">
            <a:avLst/>
          </a:prstGeom>
          <a:noFill/>
          <a:ln>
            <a:noFill/>
          </a:ln>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Montserrat ExtraBold"/>
              <a:buNone/>
              <a:defRPr sz="36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r>
              <a:rPr lang="en-US" sz="1200" b="0" i="0" dirty="0">
                <a:effectLst/>
                <a:latin typeface="Arial" panose="020B0604020202020204" pitchFamily="34" charset="0"/>
              </a:rPr>
              <a:t>A transformer based modeling attack on</a:t>
            </a:r>
            <a:br>
              <a:rPr lang="en-US" sz="1200" dirty="0"/>
            </a:br>
            <a:r>
              <a:rPr lang="en-US" sz="1200" b="0" i="0" dirty="0">
                <a:effectLst/>
                <a:latin typeface="Arial" panose="020B0604020202020204" pitchFamily="34" charset="0"/>
              </a:rPr>
              <a:t>Physical Unclonable Functions (PUF)</a:t>
            </a:r>
            <a:endParaRPr lang="pt-BR" sz="2200" b="0" dirty="0">
              <a:latin typeface="Montserrat ExtraLight"/>
              <a:ea typeface="Montserrat ExtraLight"/>
              <a:cs typeface="Montserrat ExtraLight"/>
              <a:sym typeface="Montserrat Extra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3BDF80-F8E9-8D17-F3E1-48ED947DF68E}"/>
              </a:ext>
            </a:extLst>
          </p:cNvPr>
          <p:cNvSpPr>
            <a:spLocks noGrp="1"/>
          </p:cNvSpPr>
          <p:nvPr>
            <p:ph type="title" idx="4"/>
          </p:nvPr>
        </p:nvSpPr>
        <p:spPr/>
        <p:txBody>
          <a:bodyPr/>
          <a:lstStyle/>
          <a:p>
            <a:r>
              <a:rPr lang="en-US" dirty="0"/>
              <a:t>Mursi et al 2020</a:t>
            </a:r>
          </a:p>
        </p:txBody>
      </p:sp>
      <p:cxnSp>
        <p:nvCxnSpPr>
          <p:cNvPr id="7" name="Google Shape;216;p44">
            <a:extLst>
              <a:ext uri="{FF2B5EF4-FFF2-40B4-BE49-F238E27FC236}">
                <a16:creationId xmlns:a16="http://schemas.microsoft.com/office/drawing/2014/main" id="{41B2B5E0-33AE-6AF3-3886-1E197279D61C}"/>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3" name="Picture 12">
            <a:extLst>
              <a:ext uri="{FF2B5EF4-FFF2-40B4-BE49-F238E27FC236}">
                <a16:creationId xmlns:a16="http://schemas.microsoft.com/office/drawing/2014/main" id="{AA99303C-45EA-B650-B09A-8457C44E1B5C}"/>
              </a:ext>
            </a:extLst>
          </p:cNvPr>
          <p:cNvPicPr>
            <a:picLocks noChangeAspect="1"/>
          </p:cNvPicPr>
          <p:nvPr/>
        </p:nvPicPr>
        <p:blipFill>
          <a:blip r:embed="rId2"/>
          <a:stretch>
            <a:fillRect/>
          </a:stretch>
        </p:blipFill>
        <p:spPr>
          <a:xfrm>
            <a:off x="304032" y="1199167"/>
            <a:ext cx="5825398" cy="3499308"/>
          </a:xfrm>
          <a:prstGeom prst="rect">
            <a:avLst/>
          </a:prstGeom>
        </p:spPr>
      </p:pic>
      <p:sp>
        <p:nvSpPr>
          <p:cNvPr id="15" name="Google Shape;215;p44">
            <a:extLst>
              <a:ext uri="{FF2B5EF4-FFF2-40B4-BE49-F238E27FC236}">
                <a16:creationId xmlns:a16="http://schemas.microsoft.com/office/drawing/2014/main" id="{6C8AB89B-C652-E49E-C520-161B1DF75D6D}"/>
              </a:ext>
            </a:extLst>
          </p:cNvPr>
          <p:cNvSpPr txBox="1">
            <a:spLocks/>
          </p:cNvSpPr>
          <p:nvPr/>
        </p:nvSpPr>
        <p:spPr>
          <a:xfrm>
            <a:off x="6276914" y="1488193"/>
            <a:ext cx="2743199" cy="276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lgn="l"/>
            <a:r>
              <a:rPr lang="en-US" dirty="0"/>
              <a:t>Used Silicon CRPs and Simulated CRPs</a:t>
            </a:r>
          </a:p>
          <a:p>
            <a:pPr marL="0" indent="0" algn="l"/>
            <a:endParaRPr lang="en-US" dirty="0"/>
          </a:p>
          <a:p>
            <a:pPr marL="0" indent="0" algn="l"/>
            <a:r>
              <a:rPr lang="en-US" dirty="0"/>
              <a:t>Used purely linear layers</a:t>
            </a:r>
          </a:p>
        </p:txBody>
      </p:sp>
    </p:spTree>
    <p:extLst>
      <p:ext uri="{BB962C8B-B14F-4D97-AF65-F5344CB8AC3E}">
        <p14:creationId xmlns:p14="http://schemas.microsoft.com/office/powerpoint/2010/main" val="3065280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49E57-0580-3C6E-6743-270E8288395D}"/>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2D986226-8B9A-EF79-62BC-70B3B4F1588A}"/>
              </a:ext>
            </a:extLst>
          </p:cNvPr>
          <p:cNvSpPr>
            <a:spLocks noGrp="1"/>
          </p:cNvSpPr>
          <p:nvPr>
            <p:ph type="subTitle" idx="1"/>
          </p:nvPr>
        </p:nvSpPr>
        <p:spPr/>
        <p:txBody>
          <a:bodyPr/>
          <a:lstStyle/>
          <a:p>
            <a:endParaRPr lang="en-US"/>
          </a:p>
        </p:txBody>
      </p:sp>
      <p:sp>
        <p:nvSpPr>
          <p:cNvPr id="9" name="Title 5">
            <a:extLst>
              <a:ext uri="{FF2B5EF4-FFF2-40B4-BE49-F238E27FC236}">
                <a16:creationId xmlns:a16="http://schemas.microsoft.com/office/drawing/2014/main" id="{6030C185-F179-25E6-E64D-A760F53796B6}"/>
              </a:ext>
            </a:extLst>
          </p:cNvPr>
          <p:cNvSpPr>
            <a:spLocks noGrp="1"/>
          </p:cNvSpPr>
          <p:nvPr>
            <p:ph type="title" idx="4"/>
          </p:nvPr>
        </p:nvSpPr>
        <p:spPr>
          <a:xfrm>
            <a:off x="938500" y="445025"/>
            <a:ext cx="4629300" cy="941400"/>
          </a:xfrm>
        </p:spPr>
        <p:txBody>
          <a:bodyPr/>
          <a:lstStyle/>
          <a:p>
            <a:r>
              <a:rPr lang="en-US" dirty="0" err="1"/>
              <a:t>Fard</a:t>
            </a:r>
            <a:r>
              <a:rPr lang="en-US" dirty="0"/>
              <a:t> et al 2022</a:t>
            </a:r>
          </a:p>
        </p:txBody>
      </p:sp>
      <p:cxnSp>
        <p:nvCxnSpPr>
          <p:cNvPr id="10" name="Google Shape;216;p44">
            <a:extLst>
              <a:ext uri="{FF2B5EF4-FFF2-40B4-BE49-F238E27FC236}">
                <a16:creationId xmlns:a16="http://schemas.microsoft.com/office/drawing/2014/main" id="{7E7B6982-8733-046C-0EA3-C85B7CC1A207}"/>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2" name="Picture 11">
            <a:extLst>
              <a:ext uri="{FF2B5EF4-FFF2-40B4-BE49-F238E27FC236}">
                <a16:creationId xmlns:a16="http://schemas.microsoft.com/office/drawing/2014/main" id="{30A2E547-3AAC-F499-A1D9-F6D4BE367DCB}"/>
              </a:ext>
            </a:extLst>
          </p:cNvPr>
          <p:cNvPicPr>
            <a:picLocks noChangeAspect="1"/>
          </p:cNvPicPr>
          <p:nvPr/>
        </p:nvPicPr>
        <p:blipFill>
          <a:blip r:embed="rId2"/>
          <a:stretch>
            <a:fillRect/>
          </a:stretch>
        </p:blipFill>
        <p:spPr>
          <a:xfrm>
            <a:off x="578849" y="1137671"/>
            <a:ext cx="5348602" cy="3881941"/>
          </a:xfrm>
          <a:prstGeom prst="rect">
            <a:avLst/>
          </a:prstGeom>
        </p:spPr>
      </p:pic>
      <p:sp>
        <p:nvSpPr>
          <p:cNvPr id="13" name="Google Shape;215;p44">
            <a:extLst>
              <a:ext uri="{FF2B5EF4-FFF2-40B4-BE49-F238E27FC236}">
                <a16:creationId xmlns:a16="http://schemas.microsoft.com/office/drawing/2014/main" id="{DA69713B-7035-1725-9C46-18C3F29D91F8}"/>
              </a:ext>
            </a:extLst>
          </p:cNvPr>
          <p:cNvSpPr txBox="1">
            <a:spLocks/>
          </p:cNvSpPr>
          <p:nvPr/>
        </p:nvSpPr>
        <p:spPr>
          <a:xfrm>
            <a:off x="6276914" y="1488193"/>
            <a:ext cx="2743199" cy="276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lgn="l"/>
            <a:r>
              <a:rPr lang="en-US" dirty="0"/>
              <a:t>Used simulated CRPs</a:t>
            </a:r>
          </a:p>
          <a:p>
            <a:pPr marL="0" indent="0" algn="l"/>
            <a:endParaRPr lang="en-US" dirty="0"/>
          </a:p>
          <a:p>
            <a:pPr marL="0" indent="0" algn="l"/>
            <a:r>
              <a:rPr lang="en-US" dirty="0"/>
              <a:t>Used linear layers and LSTM</a:t>
            </a:r>
          </a:p>
        </p:txBody>
      </p:sp>
    </p:spTree>
    <p:extLst>
      <p:ext uri="{BB962C8B-B14F-4D97-AF65-F5344CB8AC3E}">
        <p14:creationId xmlns:p14="http://schemas.microsoft.com/office/powerpoint/2010/main" val="1500332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67072BEB-4FFD-17E2-1EEF-B3200D93809B}"/>
              </a:ext>
            </a:extLst>
          </p:cNvPr>
          <p:cNvSpPr>
            <a:spLocks noGrp="1"/>
          </p:cNvSpPr>
          <p:nvPr>
            <p:ph type="subTitle" idx="3"/>
          </p:nvPr>
        </p:nvSpPr>
        <p:spPr>
          <a:xfrm>
            <a:off x="879646" y="1072223"/>
            <a:ext cx="7502354" cy="2999053"/>
          </a:xfrm>
        </p:spPr>
        <p:txBody>
          <a:bodyPr/>
          <a:lstStyle/>
          <a:p>
            <a:pPr algn="l"/>
            <a:r>
              <a:rPr lang="en-US" dirty="0"/>
              <a:t>Evaluated several machine learning based attacks on PUFs</a:t>
            </a:r>
          </a:p>
          <a:p>
            <a:pPr algn="l"/>
            <a:r>
              <a:rPr lang="en-US" dirty="0"/>
              <a:t>and try to replicate their results.</a:t>
            </a:r>
          </a:p>
          <a:p>
            <a:pPr algn="l"/>
            <a:endParaRPr lang="en-US" dirty="0"/>
          </a:p>
          <a:p>
            <a:pPr algn="l"/>
            <a:r>
              <a:rPr lang="en-US" dirty="0"/>
              <a:t>They used PYPUF, a CRP generator to test the machine learning </a:t>
            </a:r>
            <a:r>
              <a:rPr lang="en-US"/>
              <a:t>based attacks.</a:t>
            </a:r>
            <a:endParaRPr lang="en-US" dirty="0"/>
          </a:p>
          <a:p>
            <a:pPr algn="l"/>
            <a:r>
              <a:rPr lang="en-US" dirty="0"/>
              <a:t> </a:t>
            </a:r>
          </a:p>
          <a:p>
            <a:pPr algn="l"/>
            <a:r>
              <a:rPr lang="en-US" dirty="0"/>
              <a:t>One study evaluated in this paper is Mursi et. </a:t>
            </a:r>
            <a:r>
              <a:rPr lang="en-US" dirty="0" err="1"/>
              <a:t>al’s</a:t>
            </a:r>
            <a:r>
              <a:rPr lang="en-US" dirty="0"/>
              <a:t> study using linear layers</a:t>
            </a:r>
          </a:p>
        </p:txBody>
      </p:sp>
      <p:sp>
        <p:nvSpPr>
          <p:cNvPr id="10" name="Title 5">
            <a:extLst>
              <a:ext uri="{FF2B5EF4-FFF2-40B4-BE49-F238E27FC236}">
                <a16:creationId xmlns:a16="http://schemas.microsoft.com/office/drawing/2014/main" id="{53D11FDB-48EF-0702-D5A1-5CB0DD5D6B14}"/>
              </a:ext>
            </a:extLst>
          </p:cNvPr>
          <p:cNvSpPr>
            <a:spLocks noGrp="1"/>
          </p:cNvSpPr>
          <p:nvPr>
            <p:ph type="title" idx="4"/>
          </p:nvPr>
        </p:nvSpPr>
        <p:spPr>
          <a:xfrm>
            <a:off x="938500" y="445025"/>
            <a:ext cx="4629300" cy="941400"/>
          </a:xfrm>
        </p:spPr>
        <p:txBody>
          <a:bodyPr/>
          <a:lstStyle/>
          <a:p>
            <a:r>
              <a:rPr lang="en-US" dirty="0"/>
              <a:t>Nils </a:t>
            </a:r>
            <a:r>
              <a:rPr lang="en-US" dirty="0" err="1"/>
              <a:t>Wisiol</a:t>
            </a:r>
            <a:r>
              <a:rPr lang="en-US" dirty="0"/>
              <a:t> et al, 2022</a:t>
            </a:r>
          </a:p>
        </p:txBody>
      </p:sp>
      <p:cxnSp>
        <p:nvCxnSpPr>
          <p:cNvPr id="11" name="Google Shape;216;p44">
            <a:extLst>
              <a:ext uri="{FF2B5EF4-FFF2-40B4-BE49-F238E27FC236}">
                <a16:creationId xmlns:a16="http://schemas.microsoft.com/office/drawing/2014/main" id="{F6591045-7010-518C-6472-A7ED957B104E}"/>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214083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a:extLst>
              <a:ext uri="{FF2B5EF4-FFF2-40B4-BE49-F238E27FC236}">
                <a16:creationId xmlns:a16="http://schemas.microsoft.com/office/drawing/2014/main" id="{53D11FDB-48EF-0702-D5A1-5CB0DD5D6B14}"/>
              </a:ext>
            </a:extLst>
          </p:cNvPr>
          <p:cNvSpPr>
            <a:spLocks noGrp="1"/>
          </p:cNvSpPr>
          <p:nvPr>
            <p:ph type="title" idx="4"/>
          </p:nvPr>
        </p:nvSpPr>
        <p:spPr>
          <a:xfrm>
            <a:off x="938500" y="445025"/>
            <a:ext cx="4629300" cy="941400"/>
          </a:xfrm>
        </p:spPr>
        <p:txBody>
          <a:bodyPr/>
          <a:lstStyle/>
          <a:p>
            <a:r>
              <a:rPr lang="en-US" dirty="0"/>
              <a:t>PUF hacking</a:t>
            </a:r>
          </a:p>
        </p:txBody>
      </p:sp>
      <p:cxnSp>
        <p:nvCxnSpPr>
          <p:cNvPr id="11" name="Google Shape;216;p44">
            <a:extLst>
              <a:ext uri="{FF2B5EF4-FFF2-40B4-BE49-F238E27FC236}">
                <a16:creationId xmlns:a16="http://schemas.microsoft.com/office/drawing/2014/main" id="{F6591045-7010-518C-6472-A7ED957B104E}"/>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Subtitle 2">
            <a:extLst>
              <a:ext uri="{FF2B5EF4-FFF2-40B4-BE49-F238E27FC236}">
                <a16:creationId xmlns:a16="http://schemas.microsoft.com/office/drawing/2014/main" id="{4A60C581-132A-5CBA-2738-A6935154DA1D}"/>
              </a:ext>
            </a:extLst>
          </p:cNvPr>
          <p:cNvSpPr>
            <a:spLocks noGrp="1"/>
          </p:cNvSpPr>
          <p:nvPr>
            <p:ph type="subTitle" idx="3"/>
          </p:nvPr>
        </p:nvSpPr>
        <p:spPr/>
        <p:txBody>
          <a:bodyPr/>
          <a:lstStyle/>
          <a:p>
            <a:endParaRPr lang="en-US"/>
          </a:p>
        </p:txBody>
      </p:sp>
      <p:pic>
        <p:nvPicPr>
          <p:cNvPr id="6" name="Picture 5">
            <a:extLst>
              <a:ext uri="{FF2B5EF4-FFF2-40B4-BE49-F238E27FC236}">
                <a16:creationId xmlns:a16="http://schemas.microsoft.com/office/drawing/2014/main" id="{89237AF4-8186-4967-926A-594946714FD1}"/>
              </a:ext>
            </a:extLst>
          </p:cNvPr>
          <p:cNvPicPr>
            <a:picLocks noChangeAspect="1"/>
          </p:cNvPicPr>
          <p:nvPr/>
        </p:nvPicPr>
        <p:blipFill>
          <a:blip r:embed="rId2"/>
          <a:stretch>
            <a:fillRect/>
          </a:stretch>
        </p:blipFill>
        <p:spPr>
          <a:xfrm>
            <a:off x="756288" y="1148005"/>
            <a:ext cx="7771713" cy="3557144"/>
          </a:xfrm>
          <a:prstGeom prst="rect">
            <a:avLst/>
          </a:prstGeom>
        </p:spPr>
      </p:pic>
    </p:spTree>
    <p:extLst>
      <p:ext uri="{BB962C8B-B14F-4D97-AF65-F5344CB8AC3E}">
        <p14:creationId xmlns:p14="http://schemas.microsoft.com/office/powerpoint/2010/main" val="2231628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4661609"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METHODOLOGY</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762716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499" y="445025"/>
            <a:ext cx="7721753"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PROPOSED ARCHITECTURE FOR THIS STUDY</a:t>
            </a:r>
            <a:endParaRPr dirty="0"/>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a:extLst>
              <a:ext uri="{FF2B5EF4-FFF2-40B4-BE49-F238E27FC236}">
                <a16:creationId xmlns:a16="http://schemas.microsoft.com/office/drawing/2014/main" id="{9BC0DE91-A276-A704-7601-66ECCCD8AAF5}"/>
              </a:ext>
            </a:extLst>
          </p:cNvPr>
          <p:cNvPicPr>
            <a:picLocks noChangeAspect="1"/>
          </p:cNvPicPr>
          <p:nvPr/>
        </p:nvPicPr>
        <p:blipFill>
          <a:blip r:embed="rId3"/>
          <a:stretch>
            <a:fillRect/>
          </a:stretch>
        </p:blipFill>
        <p:spPr>
          <a:xfrm>
            <a:off x="483748" y="1126917"/>
            <a:ext cx="4945377" cy="336888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F38465-5E41-3916-7610-E63F4ED4E92D}"/>
                  </a:ext>
                </a:extLst>
              </p:cNvPr>
              <p:cNvSpPr txBox="1"/>
              <p:nvPr/>
            </p:nvSpPr>
            <p:spPr>
              <a:xfrm>
                <a:off x="5618018" y="2185555"/>
                <a:ext cx="2139688" cy="288477"/>
              </a:xfrm>
              <a:prstGeom prst="rect">
                <a:avLst/>
              </a:prstGeom>
              <a:noFill/>
            </p:spPr>
            <p:txBody>
              <a:bodyPr wrap="none" lIns="0" tIns="0" rIns="0" bIns="0" rtlCol="0">
                <a:spAutoFit/>
              </a:bodyPr>
              <a:lstStyle/>
              <a:p>
                <a14:m>
                  <m:oMath xmlns:m="http://schemas.openxmlformats.org/officeDocument/2006/math">
                    <m:r>
                      <a:rPr lang="en-US" b="0" i="1" smtClean="0">
                        <a:solidFill>
                          <a:schemeClr val="bg1"/>
                        </a:solidFill>
                        <a:latin typeface="Cambria Math" panose="02040503050406030204" pitchFamily="18" charset="0"/>
                      </a:rPr>
                      <m:t>𝑝𝑒</m:t>
                    </m:r>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𝑝𝑜𝑠</m:t>
                        </m:r>
                      </m:e>
                    </m:d>
                    <m:r>
                      <a:rPr lang="en-US" b="0" i="1" smtClean="0">
                        <a:solidFill>
                          <a:schemeClr val="bg1"/>
                        </a:solidFill>
                        <a:latin typeface="Cambria Math" panose="02040503050406030204" pitchFamily="18" charset="0"/>
                      </a:rPr>
                      <m:t>=10000</m:t>
                    </m:r>
                    <m:r>
                      <m:rPr>
                        <m:sty m:val="p"/>
                      </m:rPr>
                      <a:rPr lang="en-US" b="0" i="0" smtClean="0">
                        <a:solidFill>
                          <a:schemeClr val="bg1"/>
                        </a:solidFill>
                        <a:latin typeface="Cambria Math" panose="02040503050406030204" pitchFamily="18" charset="0"/>
                      </a:rPr>
                      <m:t>sin</m:t>
                    </m:r>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𝑝𝑜𝑠</m:t>
                        </m:r>
                      </m:num>
                      <m:den>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10000</m:t>
                            </m:r>
                          </m:e>
                          <m:sup>
                            <m:r>
                              <a:rPr lang="en-US" b="0" i="1" smtClean="0">
                                <a:solidFill>
                                  <a:schemeClr val="bg1"/>
                                </a:solidFill>
                                <a:latin typeface="Cambria Math" panose="02040503050406030204" pitchFamily="18" charset="0"/>
                              </a:rPr>
                              <m:t>2</m:t>
                            </m:r>
                          </m:sup>
                        </m:sSup>
                      </m:den>
                    </m:f>
                  </m:oMath>
                </a14:m>
                <a:r>
                  <a:rPr lang="en-US" dirty="0">
                    <a:solidFill>
                      <a:schemeClr val="bg1"/>
                    </a:solidFill>
                  </a:rPr>
                  <a:t>)</a:t>
                </a:r>
              </a:p>
            </p:txBody>
          </p:sp>
        </mc:Choice>
        <mc:Fallback xmlns="">
          <p:sp>
            <p:nvSpPr>
              <p:cNvPr id="6" name="TextBox 5">
                <a:extLst>
                  <a:ext uri="{FF2B5EF4-FFF2-40B4-BE49-F238E27FC236}">
                    <a16:creationId xmlns:a16="http://schemas.microsoft.com/office/drawing/2014/main" id="{D3F38465-5E41-3916-7610-E63F4ED4E92D}"/>
                  </a:ext>
                </a:extLst>
              </p:cNvPr>
              <p:cNvSpPr txBox="1">
                <a:spLocks noRot="1" noChangeAspect="1" noMove="1" noResize="1" noEditPoints="1" noAdjustHandles="1" noChangeArrowheads="1" noChangeShapeType="1" noTextEdit="1"/>
              </p:cNvSpPr>
              <p:nvPr/>
            </p:nvSpPr>
            <p:spPr>
              <a:xfrm>
                <a:off x="5618018" y="2185555"/>
                <a:ext cx="2139688" cy="288477"/>
              </a:xfrm>
              <a:prstGeom prst="rect">
                <a:avLst/>
              </a:prstGeom>
              <a:blipFill>
                <a:blip r:embed="rId4"/>
                <a:stretch>
                  <a:fillRect l="-3134" t="-12766" r="-4274" b="-2127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D35CB2E7-A039-B328-0206-1E62E1393129}"/>
              </a:ext>
            </a:extLst>
          </p:cNvPr>
          <p:cNvSpPr txBox="1"/>
          <p:nvPr/>
        </p:nvSpPr>
        <p:spPr>
          <a:xfrm>
            <a:off x="4218717" y="4091439"/>
            <a:ext cx="1466046" cy="307777"/>
          </a:xfrm>
          <a:prstGeom prst="rect">
            <a:avLst/>
          </a:prstGeom>
          <a:noFill/>
        </p:spPr>
        <p:txBody>
          <a:bodyPr wrap="square" rtlCol="0">
            <a:spAutoFit/>
          </a:bodyPr>
          <a:lstStyle/>
          <a:p>
            <a:r>
              <a:rPr lang="en-US" dirty="0"/>
              <a:t>32 </a:t>
            </a:r>
          </a:p>
        </p:txBody>
      </p:sp>
      <p:sp>
        <p:nvSpPr>
          <p:cNvPr id="3" name="TextBox 2">
            <a:extLst>
              <a:ext uri="{FF2B5EF4-FFF2-40B4-BE49-F238E27FC236}">
                <a16:creationId xmlns:a16="http://schemas.microsoft.com/office/drawing/2014/main" id="{948827A4-8565-8904-833B-47824BB1E2FB}"/>
              </a:ext>
            </a:extLst>
          </p:cNvPr>
          <p:cNvSpPr txBox="1"/>
          <p:nvPr/>
        </p:nvSpPr>
        <p:spPr>
          <a:xfrm>
            <a:off x="2956436" y="2185555"/>
            <a:ext cx="1466046" cy="307777"/>
          </a:xfrm>
          <a:prstGeom prst="rect">
            <a:avLst/>
          </a:prstGeom>
          <a:noFill/>
        </p:spPr>
        <p:txBody>
          <a:bodyPr wrap="square" rtlCol="0">
            <a:spAutoFit/>
          </a:bodyPr>
          <a:lstStyle/>
          <a:p>
            <a:r>
              <a:rPr lang="en-US" dirty="0"/>
              <a:t>256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499" y="445025"/>
            <a:ext cx="7721753"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DATASET </a:t>
            </a:r>
            <a:endParaRPr dirty="0"/>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Subtitle 4">
            <a:extLst>
              <a:ext uri="{FF2B5EF4-FFF2-40B4-BE49-F238E27FC236}">
                <a16:creationId xmlns:a16="http://schemas.microsoft.com/office/drawing/2014/main" id="{6EC8451A-8219-4434-B940-2C5350CC51DF}"/>
              </a:ext>
            </a:extLst>
          </p:cNvPr>
          <p:cNvSpPr txBox="1">
            <a:spLocks/>
          </p:cNvSpPr>
          <p:nvPr/>
        </p:nvSpPr>
        <p:spPr>
          <a:xfrm>
            <a:off x="683824" y="989096"/>
            <a:ext cx="7521677" cy="6975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algn="l"/>
            <a:r>
              <a:rPr lang="en-US" dirty="0"/>
              <a:t>PYPUF is used as simulator of PUFs for this study.</a:t>
            </a:r>
          </a:p>
        </p:txBody>
      </p:sp>
      <p:pic>
        <p:nvPicPr>
          <p:cNvPr id="4" name="Picture 3">
            <a:extLst>
              <a:ext uri="{FF2B5EF4-FFF2-40B4-BE49-F238E27FC236}">
                <a16:creationId xmlns:a16="http://schemas.microsoft.com/office/drawing/2014/main" id="{01DFE931-3F97-11F3-5F6D-289EB048805C}"/>
              </a:ext>
            </a:extLst>
          </p:cNvPr>
          <p:cNvPicPr>
            <a:picLocks noChangeAspect="1"/>
          </p:cNvPicPr>
          <p:nvPr/>
        </p:nvPicPr>
        <p:blipFill>
          <a:blip r:embed="rId3"/>
          <a:stretch>
            <a:fillRect/>
          </a:stretch>
        </p:blipFill>
        <p:spPr>
          <a:xfrm>
            <a:off x="94694" y="1417427"/>
            <a:ext cx="5891808" cy="3667991"/>
          </a:xfrm>
          <a:prstGeom prst="rect">
            <a:avLst/>
          </a:prstGeom>
        </p:spPr>
      </p:pic>
      <p:sp>
        <p:nvSpPr>
          <p:cNvPr id="5" name="Subtitle 4">
            <a:extLst>
              <a:ext uri="{FF2B5EF4-FFF2-40B4-BE49-F238E27FC236}">
                <a16:creationId xmlns:a16="http://schemas.microsoft.com/office/drawing/2014/main" id="{6700D0B9-0735-6B65-0775-A53CEA519AB9}"/>
              </a:ext>
            </a:extLst>
          </p:cNvPr>
          <p:cNvSpPr txBox="1">
            <a:spLocks/>
          </p:cNvSpPr>
          <p:nvPr/>
        </p:nvSpPr>
        <p:spPr>
          <a:xfrm>
            <a:off x="5986502" y="1465964"/>
            <a:ext cx="2859785" cy="27587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algn="l"/>
            <a:r>
              <a:rPr lang="en-US" dirty="0"/>
              <a:t>PYPUF is developed by Nils</a:t>
            </a:r>
          </a:p>
          <a:p>
            <a:pPr algn="l"/>
            <a:r>
              <a:rPr lang="en-US" dirty="0" err="1"/>
              <a:t>Wisiol</a:t>
            </a:r>
            <a:r>
              <a:rPr lang="en-US" dirty="0"/>
              <a:t> et. al.  They used this </a:t>
            </a:r>
          </a:p>
          <a:p>
            <a:pPr algn="l"/>
            <a:r>
              <a:rPr lang="en-US" dirty="0"/>
              <a:t>Simulator to replicate</a:t>
            </a:r>
          </a:p>
          <a:p>
            <a:pPr algn="l"/>
            <a:r>
              <a:rPr lang="en-US" dirty="0"/>
              <a:t>results reported by different</a:t>
            </a:r>
          </a:p>
          <a:p>
            <a:pPr algn="l"/>
            <a:r>
              <a:rPr lang="en-US" dirty="0"/>
              <a:t>machine learning studies</a:t>
            </a:r>
          </a:p>
          <a:p>
            <a:pPr algn="l"/>
            <a:r>
              <a:rPr lang="en-US" dirty="0"/>
              <a:t>attacking XOR arbiter PUFs.</a:t>
            </a:r>
          </a:p>
        </p:txBody>
      </p:sp>
    </p:spTree>
    <p:extLst>
      <p:ext uri="{BB962C8B-B14F-4D97-AF65-F5344CB8AC3E}">
        <p14:creationId xmlns:p14="http://schemas.microsoft.com/office/powerpoint/2010/main" val="2597335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499" y="445025"/>
            <a:ext cx="7721753"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Parameters of the transformer attack method</a:t>
            </a:r>
            <a:endParaRPr dirty="0"/>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9" name="Table 8">
            <a:extLst>
              <a:ext uri="{FF2B5EF4-FFF2-40B4-BE49-F238E27FC236}">
                <a16:creationId xmlns:a16="http://schemas.microsoft.com/office/drawing/2014/main" id="{8F410B4C-21A4-83A7-40DF-86988BA949EE}"/>
              </a:ext>
            </a:extLst>
          </p:cNvPr>
          <p:cNvGraphicFramePr>
            <a:graphicFrameLocks noGrp="1"/>
          </p:cNvGraphicFramePr>
          <p:nvPr>
            <p:extLst>
              <p:ext uri="{D42A27DB-BD31-4B8C-83A1-F6EECF244321}">
                <p14:modId xmlns:p14="http://schemas.microsoft.com/office/powerpoint/2010/main" val="2253915065"/>
              </p:ext>
            </p:extLst>
          </p:nvPr>
        </p:nvGraphicFramePr>
        <p:xfrm>
          <a:off x="1879529" y="989098"/>
          <a:ext cx="5839692" cy="3870960"/>
        </p:xfrm>
        <a:graphic>
          <a:graphicData uri="http://schemas.openxmlformats.org/drawingml/2006/table">
            <a:tbl>
              <a:tblPr firstRow="1" bandRow="1">
                <a:tableStyleId>{D4060782-47DB-4FE4-AF33-B5DB232A5C4E}</a:tableStyleId>
              </a:tblPr>
              <a:tblGrid>
                <a:gridCol w="2919846">
                  <a:extLst>
                    <a:ext uri="{9D8B030D-6E8A-4147-A177-3AD203B41FA5}">
                      <a16:colId xmlns:a16="http://schemas.microsoft.com/office/drawing/2014/main" val="2415818298"/>
                    </a:ext>
                  </a:extLst>
                </a:gridCol>
                <a:gridCol w="2919846">
                  <a:extLst>
                    <a:ext uri="{9D8B030D-6E8A-4147-A177-3AD203B41FA5}">
                      <a16:colId xmlns:a16="http://schemas.microsoft.com/office/drawing/2014/main" val="4103854710"/>
                    </a:ext>
                  </a:extLst>
                </a:gridCol>
              </a:tblGrid>
              <a:tr h="282622">
                <a:tc>
                  <a:txBody>
                    <a:bodyPr/>
                    <a:lstStyle/>
                    <a:p>
                      <a:pPr algn="ctr"/>
                      <a:r>
                        <a:rPr lang="en-US" dirty="0">
                          <a:solidFill>
                            <a:schemeClr val="bg1"/>
                          </a:solidFill>
                        </a:rPr>
                        <a:t>Library</a:t>
                      </a:r>
                    </a:p>
                  </a:txBody>
                  <a:tcPr/>
                </a:tc>
                <a:tc>
                  <a:txBody>
                    <a:bodyPr/>
                    <a:lstStyle/>
                    <a:p>
                      <a:pPr algn="ctr"/>
                      <a:r>
                        <a:rPr lang="en-US" dirty="0" err="1">
                          <a:solidFill>
                            <a:schemeClr val="bg1"/>
                          </a:solidFill>
                        </a:rPr>
                        <a:t>Pytorch</a:t>
                      </a:r>
                      <a:endParaRPr lang="en-US" dirty="0">
                        <a:solidFill>
                          <a:schemeClr val="bg1"/>
                        </a:solidFill>
                      </a:endParaRPr>
                    </a:p>
                  </a:txBody>
                  <a:tcPr/>
                </a:tc>
                <a:extLst>
                  <a:ext uri="{0D108BD9-81ED-4DB2-BD59-A6C34878D82A}">
                    <a16:rowId xmlns:a16="http://schemas.microsoft.com/office/drawing/2014/main" val="4057216782"/>
                  </a:ext>
                </a:extLst>
              </a:tr>
              <a:tr h="282622">
                <a:tc>
                  <a:txBody>
                    <a:bodyPr/>
                    <a:lstStyle/>
                    <a:p>
                      <a:pPr algn="ctr"/>
                      <a:r>
                        <a:rPr lang="en-US" dirty="0">
                          <a:solidFill>
                            <a:schemeClr val="bg1"/>
                          </a:solidFill>
                        </a:rPr>
                        <a:t>Method</a:t>
                      </a:r>
                    </a:p>
                  </a:txBody>
                  <a:tcPr/>
                </a:tc>
                <a:tc>
                  <a:txBody>
                    <a:bodyPr/>
                    <a:lstStyle/>
                    <a:p>
                      <a:pPr algn="ctr"/>
                      <a:r>
                        <a:rPr lang="en-US" dirty="0">
                          <a:solidFill>
                            <a:schemeClr val="bg1"/>
                          </a:solidFill>
                        </a:rPr>
                        <a:t>Transformer Architecture</a:t>
                      </a:r>
                    </a:p>
                  </a:txBody>
                  <a:tcPr/>
                </a:tc>
                <a:extLst>
                  <a:ext uri="{0D108BD9-81ED-4DB2-BD59-A6C34878D82A}">
                    <a16:rowId xmlns:a16="http://schemas.microsoft.com/office/drawing/2014/main" val="1451942679"/>
                  </a:ext>
                </a:extLst>
              </a:tr>
              <a:tr h="282622">
                <a:tc>
                  <a:txBody>
                    <a:bodyPr/>
                    <a:lstStyle/>
                    <a:p>
                      <a:pPr algn="ctr"/>
                      <a:r>
                        <a:rPr lang="en-US" dirty="0">
                          <a:solidFill>
                            <a:schemeClr val="bg1"/>
                          </a:solidFill>
                        </a:rPr>
                        <a:t>Architecture</a:t>
                      </a:r>
                    </a:p>
                  </a:txBody>
                  <a:tcPr/>
                </a:tc>
                <a:tc>
                  <a:txBody>
                    <a:bodyPr/>
                    <a:lstStyle/>
                    <a:p>
                      <a:pPr algn="ctr"/>
                      <a:r>
                        <a:rPr lang="en-US" dirty="0">
                          <a:solidFill>
                            <a:schemeClr val="bg1"/>
                          </a:solidFill>
                        </a:rPr>
                        <a:t>One Layer </a:t>
                      </a:r>
                      <a:r>
                        <a:rPr lang="en-US" dirty="0" err="1">
                          <a:solidFill>
                            <a:schemeClr val="bg1"/>
                          </a:solidFill>
                        </a:rPr>
                        <a:t>Encoder+MLP</a:t>
                      </a:r>
                      <a:r>
                        <a:rPr lang="en-US" dirty="0">
                          <a:solidFill>
                            <a:schemeClr val="bg1"/>
                          </a:solidFill>
                        </a:rPr>
                        <a:t> head</a:t>
                      </a:r>
                    </a:p>
                  </a:txBody>
                  <a:tcPr/>
                </a:tc>
                <a:extLst>
                  <a:ext uri="{0D108BD9-81ED-4DB2-BD59-A6C34878D82A}">
                    <a16:rowId xmlns:a16="http://schemas.microsoft.com/office/drawing/2014/main" val="75481659"/>
                  </a:ext>
                </a:extLst>
              </a:tr>
              <a:tr h="282622">
                <a:tc>
                  <a:txBody>
                    <a:bodyPr/>
                    <a:lstStyle/>
                    <a:p>
                      <a:pPr algn="ctr"/>
                      <a:r>
                        <a:rPr lang="en-US" dirty="0">
                          <a:solidFill>
                            <a:schemeClr val="bg1"/>
                          </a:solidFill>
                        </a:rPr>
                        <a:t>Hidden Layer activation functions</a:t>
                      </a:r>
                    </a:p>
                  </a:txBody>
                  <a:tcPr/>
                </a:tc>
                <a:tc>
                  <a:txBody>
                    <a:bodyPr/>
                    <a:lstStyle/>
                    <a:p>
                      <a:pPr algn="ctr"/>
                      <a:r>
                        <a:rPr lang="en-US" dirty="0">
                          <a:solidFill>
                            <a:schemeClr val="bg1"/>
                          </a:solidFill>
                        </a:rPr>
                        <a:t>Tanh</a:t>
                      </a:r>
                    </a:p>
                  </a:txBody>
                  <a:tcPr/>
                </a:tc>
                <a:extLst>
                  <a:ext uri="{0D108BD9-81ED-4DB2-BD59-A6C34878D82A}">
                    <a16:rowId xmlns:a16="http://schemas.microsoft.com/office/drawing/2014/main" val="4180018977"/>
                  </a:ext>
                </a:extLst>
              </a:tr>
              <a:tr h="282622">
                <a:tc>
                  <a:txBody>
                    <a:bodyPr/>
                    <a:lstStyle/>
                    <a:p>
                      <a:pPr algn="ctr"/>
                      <a:r>
                        <a:rPr lang="en-US" dirty="0">
                          <a:solidFill>
                            <a:schemeClr val="bg1"/>
                          </a:solidFill>
                        </a:rPr>
                        <a:t>Output activation function</a:t>
                      </a:r>
                    </a:p>
                  </a:txBody>
                  <a:tcPr/>
                </a:tc>
                <a:tc>
                  <a:txBody>
                    <a:bodyPr/>
                    <a:lstStyle/>
                    <a:p>
                      <a:pPr algn="ctr"/>
                      <a:r>
                        <a:rPr lang="en-US" dirty="0">
                          <a:solidFill>
                            <a:schemeClr val="bg1"/>
                          </a:solidFill>
                        </a:rPr>
                        <a:t>Sigmoid</a:t>
                      </a:r>
                    </a:p>
                  </a:txBody>
                  <a:tcPr/>
                </a:tc>
                <a:extLst>
                  <a:ext uri="{0D108BD9-81ED-4DB2-BD59-A6C34878D82A}">
                    <a16:rowId xmlns:a16="http://schemas.microsoft.com/office/drawing/2014/main" val="3725304128"/>
                  </a:ext>
                </a:extLst>
              </a:tr>
              <a:tr h="282622">
                <a:tc>
                  <a:txBody>
                    <a:bodyPr/>
                    <a:lstStyle/>
                    <a:p>
                      <a:pPr algn="ctr"/>
                      <a:r>
                        <a:rPr lang="en-US" dirty="0">
                          <a:solidFill>
                            <a:schemeClr val="bg1"/>
                          </a:solidFill>
                        </a:rPr>
                        <a:t>Loss Function</a:t>
                      </a:r>
                    </a:p>
                  </a:txBody>
                  <a:tcPr/>
                </a:tc>
                <a:tc>
                  <a:txBody>
                    <a:bodyPr/>
                    <a:lstStyle/>
                    <a:p>
                      <a:pPr algn="ctr"/>
                      <a:r>
                        <a:rPr lang="en-US" dirty="0">
                          <a:solidFill>
                            <a:schemeClr val="bg1"/>
                          </a:solidFill>
                        </a:rPr>
                        <a:t>BCE Loss</a:t>
                      </a:r>
                    </a:p>
                  </a:txBody>
                  <a:tcPr/>
                </a:tc>
                <a:extLst>
                  <a:ext uri="{0D108BD9-81ED-4DB2-BD59-A6C34878D82A}">
                    <a16:rowId xmlns:a16="http://schemas.microsoft.com/office/drawing/2014/main" val="1947626396"/>
                  </a:ext>
                </a:extLst>
              </a:tr>
              <a:tr h="282622">
                <a:tc>
                  <a:txBody>
                    <a:bodyPr/>
                    <a:lstStyle/>
                    <a:p>
                      <a:pPr algn="ctr"/>
                      <a:r>
                        <a:rPr lang="en-US" dirty="0">
                          <a:solidFill>
                            <a:schemeClr val="bg1"/>
                          </a:solidFill>
                        </a:rPr>
                        <a:t>Learning Rate</a:t>
                      </a:r>
                    </a:p>
                  </a:txBody>
                  <a:tcPr/>
                </a:tc>
                <a:tc>
                  <a:txBody>
                    <a:bodyPr/>
                    <a:lstStyle/>
                    <a:p>
                      <a:pPr algn="ctr"/>
                      <a:r>
                        <a:rPr lang="en-US" dirty="0">
                          <a:solidFill>
                            <a:schemeClr val="bg1"/>
                          </a:solidFill>
                        </a:rPr>
                        <a:t>0.005/0.001 with Cosine Annealing</a:t>
                      </a:r>
                    </a:p>
                  </a:txBody>
                  <a:tcPr/>
                </a:tc>
                <a:extLst>
                  <a:ext uri="{0D108BD9-81ED-4DB2-BD59-A6C34878D82A}">
                    <a16:rowId xmlns:a16="http://schemas.microsoft.com/office/drawing/2014/main" val="91870180"/>
                  </a:ext>
                </a:extLst>
              </a:tr>
              <a:tr h="282622">
                <a:tc>
                  <a:txBody>
                    <a:bodyPr/>
                    <a:lstStyle/>
                    <a:p>
                      <a:pPr algn="ctr"/>
                      <a:r>
                        <a:rPr lang="en-US" b="0" dirty="0">
                          <a:solidFill>
                            <a:schemeClr val="bg1"/>
                          </a:solidFill>
                        </a:rPr>
                        <a:t>Optimizer</a:t>
                      </a:r>
                    </a:p>
                  </a:txBody>
                  <a:tcPr/>
                </a:tc>
                <a:tc>
                  <a:txBody>
                    <a:bodyPr/>
                    <a:lstStyle/>
                    <a:p>
                      <a:pPr algn="ctr"/>
                      <a:r>
                        <a:rPr lang="en-US" b="0" dirty="0">
                          <a:solidFill>
                            <a:schemeClr val="bg1"/>
                          </a:solidFill>
                        </a:rPr>
                        <a:t>Adam</a:t>
                      </a:r>
                    </a:p>
                  </a:txBody>
                  <a:tcPr/>
                </a:tc>
                <a:extLst>
                  <a:ext uri="{0D108BD9-81ED-4DB2-BD59-A6C34878D82A}">
                    <a16:rowId xmlns:a16="http://schemas.microsoft.com/office/drawing/2014/main" val="1378906140"/>
                  </a:ext>
                </a:extLst>
              </a:tr>
              <a:tr h="282622">
                <a:tc>
                  <a:txBody>
                    <a:bodyPr/>
                    <a:lstStyle/>
                    <a:p>
                      <a:pPr algn="ctr"/>
                      <a:r>
                        <a:rPr lang="en-US" dirty="0">
                          <a:solidFill>
                            <a:schemeClr val="bg1"/>
                          </a:solidFill>
                        </a:rPr>
                        <a:t>CRP Source</a:t>
                      </a:r>
                    </a:p>
                  </a:txBody>
                  <a:tcPr/>
                </a:tc>
                <a:tc>
                  <a:txBody>
                    <a:bodyPr/>
                    <a:lstStyle/>
                    <a:p>
                      <a:pPr algn="ctr"/>
                      <a:r>
                        <a:rPr lang="en-US" dirty="0">
                          <a:solidFill>
                            <a:schemeClr val="bg1"/>
                          </a:solidFill>
                        </a:rPr>
                        <a:t>Synthetic</a:t>
                      </a:r>
                    </a:p>
                  </a:txBody>
                  <a:tcPr/>
                </a:tc>
                <a:extLst>
                  <a:ext uri="{0D108BD9-81ED-4DB2-BD59-A6C34878D82A}">
                    <a16:rowId xmlns:a16="http://schemas.microsoft.com/office/drawing/2014/main" val="2621523649"/>
                  </a:ext>
                </a:extLst>
              </a:tr>
              <a:tr h="282622">
                <a:tc>
                  <a:txBody>
                    <a:bodyPr/>
                    <a:lstStyle/>
                    <a:p>
                      <a:pPr algn="ctr"/>
                      <a:r>
                        <a:rPr lang="en-US" dirty="0">
                          <a:solidFill>
                            <a:schemeClr val="bg1"/>
                          </a:solidFill>
                        </a:rPr>
                        <a:t>Dropout</a:t>
                      </a:r>
                    </a:p>
                  </a:txBody>
                  <a:tcPr/>
                </a:tc>
                <a:tc>
                  <a:txBody>
                    <a:bodyPr/>
                    <a:lstStyle/>
                    <a:p>
                      <a:pPr algn="ctr"/>
                      <a:r>
                        <a:rPr lang="en-US" dirty="0">
                          <a:solidFill>
                            <a:schemeClr val="bg1"/>
                          </a:solidFill>
                        </a:rPr>
                        <a:t>0.1/0.2</a:t>
                      </a:r>
                    </a:p>
                  </a:txBody>
                  <a:tcPr/>
                </a:tc>
                <a:extLst>
                  <a:ext uri="{0D108BD9-81ED-4DB2-BD59-A6C34878D82A}">
                    <a16:rowId xmlns:a16="http://schemas.microsoft.com/office/drawing/2014/main" val="2953648410"/>
                  </a:ext>
                </a:extLst>
              </a:tr>
              <a:tr h="282622">
                <a:tc>
                  <a:txBody>
                    <a:bodyPr/>
                    <a:lstStyle/>
                    <a:p>
                      <a:pPr algn="ctr"/>
                      <a:r>
                        <a:rPr lang="en-US" dirty="0">
                          <a:solidFill>
                            <a:schemeClr val="bg1"/>
                          </a:solidFill>
                        </a:rPr>
                        <a:t>Number of heads</a:t>
                      </a:r>
                    </a:p>
                  </a:txBody>
                  <a:tcPr/>
                </a:tc>
                <a:tc>
                  <a:txBody>
                    <a:bodyPr/>
                    <a:lstStyle/>
                    <a:p>
                      <a:pPr algn="ctr"/>
                      <a:r>
                        <a:rPr lang="en-US" dirty="0">
                          <a:solidFill>
                            <a:schemeClr val="bg1"/>
                          </a:solidFill>
                        </a:rPr>
                        <a:t>8</a:t>
                      </a:r>
                    </a:p>
                  </a:txBody>
                  <a:tcPr/>
                </a:tc>
                <a:extLst>
                  <a:ext uri="{0D108BD9-81ED-4DB2-BD59-A6C34878D82A}">
                    <a16:rowId xmlns:a16="http://schemas.microsoft.com/office/drawing/2014/main" val="2619852928"/>
                  </a:ext>
                </a:extLst>
              </a:tr>
              <a:tr h="282622">
                <a:tc>
                  <a:txBody>
                    <a:bodyPr/>
                    <a:lstStyle/>
                    <a:p>
                      <a:pPr algn="ctr"/>
                      <a:r>
                        <a:rPr lang="en-US" dirty="0">
                          <a:solidFill>
                            <a:schemeClr val="bg1"/>
                          </a:solidFill>
                        </a:rPr>
                        <a:t>Batch size</a:t>
                      </a:r>
                    </a:p>
                  </a:txBody>
                  <a:tcPr/>
                </a:tc>
                <a:tc>
                  <a:txBody>
                    <a:bodyPr/>
                    <a:lstStyle/>
                    <a:p>
                      <a:pPr algn="ctr"/>
                      <a:r>
                        <a:rPr lang="en-US" dirty="0">
                          <a:solidFill>
                            <a:schemeClr val="bg1"/>
                          </a:solidFill>
                        </a:rPr>
                        <a:t>10000</a:t>
                      </a:r>
                    </a:p>
                  </a:txBody>
                  <a:tcPr/>
                </a:tc>
                <a:extLst>
                  <a:ext uri="{0D108BD9-81ED-4DB2-BD59-A6C34878D82A}">
                    <a16:rowId xmlns:a16="http://schemas.microsoft.com/office/drawing/2014/main" val="506809002"/>
                  </a:ext>
                </a:extLst>
              </a:tr>
            </a:tbl>
          </a:graphicData>
        </a:graphic>
      </p:graphicFrame>
    </p:spTree>
    <p:extLst>
      <p:ext uri="{BB962C8B-B14F-4D97-AF65-F5344CB8AC3E}">
        <p14:creationId xmlns:p14="http://schemas.microsoft.com/office/powerpoint/2010/main" val="1858163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499" y="445025"/>
            <a:ext cx="7721753"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Cosine annealing</a:t>
            </a:r>
            <a:endParaRPr dirty="0"/>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26" name="Picture 2">
            <a:extLst>
              <a:ext uri="{FF2B5EF4-FFF2-40B4-BE49-F238E27FC236}">
                <a16:creationId xmlns:a16="http://schemas.microsoft.com/office/drawing/2014/main" id="{C724745F-ED78-A97C-B03F-A6B1B773A1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18" y="1417427"/>
            <a:ext cx="4052421" cy="30596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880CC5F-B474-DCBB-D3D8-60714B2E17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8852" y="1417427"/>
            <a:ext cx="4101400" cy="3096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499" y="445025"/>
            <a:ext cx="7721753"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Results and Discussions </a:t>
            </a:r>
            <a:endParaRPr dirty="0"/>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mc:AlternateContent xmlns:mc="http://schemas.openxmlformats.org/markup-compatibility/2006" xmlns:a14="http://schemas.microsoft.com/office/drawing/2010/main">
        <mc:Choice Requires="a14">
          <p:sp>
            <p:nvSpPr>
              <p:cNvPr id="2" name="Subtitle 4">
                <a:extLst>
                  <a:ext uri="{FF2B5EF4-FFF2-40B4-BE49-F238E27FC236}">
                    <a16:creationId xmlns:a16="http://schemas.microsoft.com/office/drawing/2014/main" id="{6EC8451A-8219-4434-B940-2C5350CC51DF}"/>
                  </a:ext>
                </a:extLst>
              </p:cNvPr>
              <p:cNvSpPr txBox="1">
                <a:spLocks/>
              </p:cNvSpPr>
              <p:nvPr/>
            </p:nvSpPr>
            <p:spPr>
              <a:xfrm>
                <a:off x="683824" y="1162277"/>
                <a:ext cx="7521677" cy="6975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algn="l"/>
                <a:r>
                  <a:rPr lang="en-US" dirty="0"/>
                  <a:t>The model architecture is trained and tested on the following XOR Arbiter PUF</a:t>
                </a:r>
              </a:p>
              <a:p>
                <a:pPr algn="l"/>
                <a:r>
                  <a:rPr lang="en-US" dirty="0"/>
                  <a:t>configurations:</a:t>
                </a:r>
              </a:p>
              <a:p>
                <a:pPr algn="l"/>
                <a:endParaRPr lang="en-US" dirty="0"/>
              </a:p>
              <a:p>
                <a:pPr algn="l">
                  <a:buFont typeface="Arial" panose="020B0604020202020204" pitchFamily="34" charset="0"/>
                  <a:buChar char="•"/>
                </a:pPr>
                <a:r>
                  <a:rPr lang="en-US" dirty="0"/>
                  <a:t>2-XOR 32 bit</a:t>
                </a:r>
              </a:p>
              <a:p>
                <a:pPr algn="l">
                  <a:buFont typeface="Arial" panose="020B0604020202020204" pitchFamily="34" charset="0"/>
                  <a:buChar char="•"/>
                </a:pPr>
                <a:r>
                  <a:rPr lang="en-US" dirty="0"/>
                  <a:t>3-XOR 32 bit</a:t>
                </a:r>
              </a:p>
              <a:p>
                <a:pPr algn="l">
                  <a:buFont typeface="Arial" panose="020B0604020202020204" pitchFamily="34" charset="0"/>
                  <a:buChar char="•"/>
                </a:pPr>
                <a:r>
                  <a:rPr lang="en-US" dirty="0"/>
                  <a:t>4-XOR 32 bit</a:t>
                </a:r>
              </a:p>
              <a:p>
                <a:pPr algn="l">
                  <a:buFont typeface="Arial" panose="020B0604020202020204" pitchFamily="34" charset="0"/>
                  <a:buChar char="•"/>
                </a:pPr>
                <a:r>
                  <a:rPr lang="en-US" dirty="0"/>
                  <a:t>2-XOR 64 bit</a:t>
                </a:r>
              </a:p>
              <a:p>
                <a:pPr algn="l">
                  <a:buFont typeface="Arial" panose="020B0604020202020204" pitchFamily="34" charset="0"/>
                  <a:buChar char="•"/>
                </a:pPr>
                <a:endParaRPr lang="en-US" dirty="0"/>
              </a:p>
              <a:p>
                <a:pPr algn="l">
                  <a:buFont typeface="Arial" panose="020B0604020202020204" pitchFamily="34" charset="0"/>
                  <a:buChar char="•"/>
                </a:pPr>
                <a:endParaRPr lang="en-US" dirty="0"/>
              </a:p>
              <a:p>
                <a:pPr marL="114300" indent="0" algn="l"/>
                <a:r>
                  <a:rPr lang="en-US" dirty="0"/>
                  <a:t>32 bit configuration have </a:t>
                </a:r>
                <a14:m>
                  <m:oMath xmlns:m="http://schemas.openxmlformats.org/officeDocument/2006/math">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2</m:t>
                        </m:r>
                      </m:e>
                      <m:sup>
                        <m:r>
                          <a:rPr lang="en-US" sz="2000" b="0" i="1" dirty="0" smtClean="0">
                            <a:latin typeface="Cambria Math" panose="02040503050406030204" pitchFamily="18" charset="0"/>
                          </a:rPr>
                          <m:t>32</m:t>
                        </m:r>
                      </m:sup>
                    </m:sSup>
                  </m:oMath>
                </a14:m>
                <a:r>
                  <a:rPr lang="en-US" sz="2000" dirty="0"/>
                  <a:t>=</a:t>
                </a:r>
                <a:r>
                  <a:rPr lang="en-US" dirty="0"/>
                  <a:t>4,294,967,296</a:t>
                </a:r>
              </a:p>
              <a:p>
                <a:pPr marL="114300" indent="0" algn="l"/>
                <a:r>
                  <a:rPr lang="en-US" dirty="0"/>
                  <a:t>64 bit configuration have </a:t>
                </a:r>
                <a14:m>
                  <m:oMath xmlns:m="http://schemas.openxmlformats.org/officeDocument/2006/math">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2</m:t>
                        </m:r>
                      </m:e>
                      <m:sup>
                        <m:r>
                          <a:rPr lang="en-US" sz="2000" b="0" i="1" dirty="0" smtClean="0">
                            <a:latin typeface="Cambria Math" panose="02040503050406030204" pitchFamily="18" charset="0"/>
                          </a:rPr>
                          <m:t>64</m:t>
                        </m:r>
                      </m:sup>
                    </m:sSup>
                  </m:oMath>
                </a14:m>
                <a:r>
                  <a:rPr lang="en-US" sz="2000" dirty="0"/>
                  <a:t>=</a:t>
                </a:r>
                <a:r>
                  <a:rPr lang="en-US" dirty="0"/>
                  <a:t>18,446,744,073,709,551,616</a:t>
                </a:r>
              </a:p>
              <a:p>
                <a:pPr marL="114300" indent="0" algn="l"/>
                <a:endParaRPr lang="en-US" sz="2000" dirty="0"/>
              </a:p>
              <a:p>
                <a:pPr algn="l"/>
                <a:endParaRPr lang="en-US" dirty="0"/>
              </a:p>
            </p:txBody>
          </p:sp>
        </mc:Choice>
        <mc:Fallback xmlns="">
          <p:sp>
            <p:nvSpPr>
              <p:cNvPr id="2" name="Subtitle 4">
                <a:extLst>
                  <a:ext uri="{FF2B5EF4-FFF2-40B4-BE49-F238E27FC236}">
                    <a16:creationId xmlns:a16="http://schemas.microsoft.com/office/drawing/2014/main" id="{6EC8451A-8219-4434-B940-2C5350CC51DF}"/>
                  </a:ext>
                </a:extLst>
              </p:cNvPr>
              <p:cNvSpPr txBox="1">
                <a:spLocks noRot="1" noChangeAspect="1" noMove="1" noResize="1" noEditPoints="1" noAdjustHandles="1" noChangeArrowheads="1" noChangeShapeType="1" noTextEdit="1"/>
              </p:cNvSpPr>
              <p:nvPr/>
            </p:nvSpPr>
            <p:spPr>
              <a:xfrm>
                <a:off x="683824" y="1162277"/>
                <a:ext cx="7521677" cy="697583"/>
              </a:xfrm>
              <a:prstGeom prst="rect">
                <a:avLst/>
              </a:prstGeom>
              <a:blipFill>
                <a:blip r:embed="rId3"/>
                <a:stretch>
                  <a:fillRect b="-3000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3530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4661609"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287336" y="105588"/>
            <a:ext cx="7721753"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32 bit configuration training</a:t>
            </a:r>
            <a:endParaRPr dirty="0"/>
          </a:p>
        </p:txBody>
      </p:sp>
      <p:cxnSp>
        <p:nvCxnSpPr>
          <p:cNvPr id="234" name="Google Shape;234;p46"/>
          <p:cNvCxnSpPr/>
          <p:nvPr/>
        </p:nvCxnSpPr>
        <p:spPr>
          <a:xfrm>
            <a:off x="375037" y="7458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9" name="Subtitle 4">
            <a:extLst>
              <a:ext uri="{FF2B5EF4-FFF2-40B4-BE49-F238E27FC236}">
                <a16:creationId xmlns:a16="http://schemas.microsoft.com/office/drawing/2014/main" id="{A796930E-77EC-A5B5-14D8-8D6568F566A4}"/>
              </a:ext>
            </a:extLst>
          </p:cNvPr>
          <p:cNvSpPr txBox="1">
            <a:spLocks/>
          </p:cNvSpPr>
          <p:nvPr/>
        </p:nvSpPr>
        <p:spPr>
          <a:xfrm flipH="1">
            <a:off x="124640" y="932193"/>
            <a:ext cx="8351855" cy="6975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algn="l">
              <a:buFont typeface="Arial" panose="020B0604020202020204" pitchFamily="34" charset="0"/>
              <a:buChar char="•"/>
            </a:pPr>
            <a:r>
              <a:rPr lang="en-US" dirty="0"/>
              <a:t>Learning rate of 0.005</a:t>
            </a:r>
          </a:p>
          <a:p>
            <a:pPr algn="l">
              <a:buFont typeface="Arial" panose="020B0604020202020204" pitchFamily="34" charset="0"/>
              <a:buChar char="•"/>
            </a:pPr>
            <a:r>
              <a:rPr lang="en-US" dirty="0"/>
              <a:t>Dropout 0.1</a:t>
            </a:r>
          </a:p>
          <a:p>
            <a:pPr algn="l"/>
            <a:endParaRPr lang="en-US" dirty="0"/>
          </a:p>
        </p:txBody>
      </p:sp>
    </p:spTree>
    <p:extLst>
      <p:ext uri="{BB962C8B-B14F-4D97-AF65-F5344CB8AC3E}">
        <p14:creationId xmlns:p14="http://schemas.microsoft.com/office/powerpoint/2010/main" val="2621342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287336" y="105588"/>
            <a:ext cx="7721753"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2-XOR 32 bit </a:t>
            </a:r>
            <a:endParaRPr dirty="0"/>
          </a:p>
        </p:txBody>
      </p:sp>
      <p:cxnSp>
        <p:nvCxnSpPr>
          <p:cNvPr id="234" name="Google Shape;234;p46"/>
          <p:cNvCxnSpPr/>
          <p:nvPr/>
        </p:nvCxnSpPr>
        <p:spPr>
          <a:xfrm>
            <a:off x="375037" y="7458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a:extLst>
              <a:ext uri="{FF2B5EF4-FFF2-40B4-BE49-F238E27FC236}">
                <a16:creationId xmlns:a16="http://schemas.microsoft.com/office/drawing/2014/main" id="{C8699531-151B-808E-FCEB-B957504AF49C}"/>
              </a:ext>
            </a:extLst>
          </p:cNvPr>
          <p:cNvPicPr>
            <a:picLocks noChangeAspect="1"/>
          </p:cNvPicPr>
          <p:nvPr/>
        </p:nvPicPr>
        <p:blipFill>
          <a:blip r:embed="rId3"/>
          <a:stretch>
            <a:fillRect/>
          </a:stretch>
        </p:blipFill>
        <p:spPr>
          <a:xfrm>
            <a:off x="243614" y="576288"/>
            <a:ext cx="4009328" cy="3133003"/>
          </a:xfrm>
          <a:prstGeom prst="rect">
            <a:avLst/>
          </a:prstGeom>
        </p:spPr>
      </p:pic>
      <p:pic>
        <p:nvPicPr>
          <p:cNvPr id="8" name="Picture 7">
            <a:extLst>
              <a:ext uri="{FF2B5EF4-FFF2-40B4-BE49-F238E27FC236}">
                <a16:creationId xmlns:a16="http://schemas.microsoft.com/office/drawing/2014/main" id="{4C6A7D64-B94B-F409-2540-C5E98EADC48E}"/>
              </a:ext>
            </a:extLst>
          </p:cNvPr>
          <p:cNvPicPr>
            <a:picLocks noChangeAspect="1"/>
          </p:cNvPicPr>
          <p:nvPr/>
        </p:nvPicPr>
        <p:blipFill>
          <a:blip r:embed="rId4"/>
          <a:stretch>
            <a:fillRect/>
          </a:stretch>
        </p:blipFill>
        <p:spPr>
          <a:xfrm>
            <a:off x="4252942" y="576288"/>
            <a:ext cx="3929327" cy="3133151"/>
          </a:xfrm>
          <a:prstGeom prst="rect">
            <a:avLst/>
          </a:prstGeom>
        </p:spPr>
      </p:pic>
      <p:sp>
        <p:nvSpPr>
          <p:cNvPr id="9" name="Subtitle 4">
            <a:extLst>
              <a:ext uri="{FF2B5EF4-FFF2-40B4-BE49-F238E27FC236}">
                <a16:creationId xmlns:a16="http://schemas.microsoft.com/office/drawing/2014/main" id="{A796930E-77EC-A5B5-14D8-8D6568F566A4}"/>
              </a:ext>
            </a:extLst>
          </p:cNvPr>
          <p:cNvSpPr txBox="1">
            <a:spLocks/>
          </p:cNvSpPr>
          <p:nvPr/>
        </p:nvSpPr>
        <p:spPr>
          <a:xfrm flipH="1">
            <a:off x="77015" y="3637293"/>
            <a:ext cx="8351855" cy="6975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algn="l">
              <a:buFont typeface="Arial" panose="020B0604020202020204" pitchFamily="34" charset="0"/>
              <a:buChar char="•"/>
            </a:pPr>
            <a:r>
              <a:rPr lang="en-US" dirty="0"/>
              <a:t>1M training data are used for training,  0.02% of total combinations</a:t>
            </a:r>
          </a:p>
          <a:p>
            <a:pPr algn="l">
              <a:buFont typeface="Arial" panose="020B0604020202020204" pitchFamily="34" charset="0"/>
              <a:buChar char="•"/>
            </a:pPr>
            <a:r>
              <a:rPr lang="en-US" dirty="0"/>
              <a:t>1M testing data </a:t>
            </a:r>
          </a:p>
          <a:p>
            <a:pPr algn="l">
              <a:buFont typeface="Arial" panose="020B0604020202020204" pitchFamily="34" charset="0"/>
              <a:buChar char="•"/>
            </a:pPr>
            <a:r>
              <a:rPr lang="en-US" dirty="0"/>
              <a:t>Final test loss of 0.34</a:t>
            </a:r>
          </a:p>
          <a:p>
            <a:pPr algn="l">
              <a:buFont typeface="Arial" panose="020B0604020202020204" pitchFamily="34" charset="0"/>
              <a:buChar char="•"/>
            </a:pPr>
            <a:r>
              <a:rPr lang="en-US" dirty="0"/>
              <a:t>Final accuracy of 97.40%</a:t>
            </a:r>
          </a:p>
          <a:p>
            <a:pPr algn="l">
              <a:buFont typeface="Arial" panose="020B0604020202020204" pitchFamily="34" charset="0"/>
              <a:buChar char="•"/>
            </a:pPr>
            <a:r>
              <a:rPr lang="en-US" dirty="0"/>
              <a:t>90% accuracy as early as epoch 20</a:t>
            </a:r>
          </a:p>
          <a:p>
            <a:pPr algn="l"/>
            <a:endParaRPr lang="en-US" dirty="0"/>
          </a:p>
        </p:txBody>
      </p:sp>
    </p:spTree>
    <p:extLst>
      <p:ext uri="{BB962C8B-B14F-4D97-AF65-F5344CB8AC3E}">
        <p14:creationId xmlns:p14="http://schemas.microsoft.com/office/powerpoint/2010/main" val="728166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287336" y="105588"/>
            <a:ext cx="7721753"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2-XOR 32 bit </a:t>
            </a:r>
            <a:endParaRPr dirty="0"/>
          </a:p>
        </p:txBody>
      </p:sp>
      <p:cxnSp>
        <p:nvCxnSpPr>
          <p:cNvPr id="234" name="Google Shape;234;p46"/>
          <p:cNvCxnSpPr/>
          <p:nvPr/>
        </p:nvCxnSpPr>
        <p:spPr>
          <a:xfrm>
            <a:off x="375037" y="7458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2" name="Table 1">
            <a:extLst>
              <a:ext uri="{FF2B5EF4-FFF2-40B4-BE49-F238E27FC236}">
                <a16:creationId xmlns:a16="http://schemas.microsoft.com/office/drawing/2014/main" id="{84594D3B-43C6-EC9B-B09E-F3BD413BEA00}"/>
              </a:ext>
            </a:extLst>
          </p:cNvPr>
          <p:cNvGraphicFramePr>
            <a:graphicFrameLocks noGrp="1"/>
          </p:cNvGraphicFramePr>
          <p:nvPr>
            <p:extLst>
              <p:ext uri="{D42A27DB-BD31-4B8C-83A1-F6EECF244321}">
                <p14:modId xmlns:p14="http://schemas.microsoft.com/office/powerpoint/2010/main" val="2484398261"/>
              </p:ext>
            </p:extLst>
          </p:nvPr>
        </p:nvGraphicFramePr>
        <p:xfrm>
          <a:off x="1530927" y="612249"/>
          <a:ext cx="6296892" cy="1483360"/>
        </p:xfrm>
        <a:graphic>
          <a:graphicData uri="http://schemas.openxmlformats.org/drawingml/2006/table">
            <a:tbl>
              <a:tblPr firstRow="1" bandRow="1">
                <a:tableStyleId>{D4060782-47DB-4FE4-AF33-B5DB232A5C4E}</a:tableStyleId>
              </a:tblPr>
              <a:tblGrid>
                <a:gridCol w="1049482">
                  <a:extLst>
                    <a:ext uri="{9D8B030D-6E8A-4147-A177-3AD203B41FA5}">
                      <a16:colId xmlns:a16="http://schemas.microsoft.com/office/drawing/2014/main" val="678276515"/>
                    </a:ext>
                  </a:extLst>
                </a:gridCol>
                <a:gridCol w="1049482">
                  <a:extLst>
                    <a:ext uri="{9D8B030D-6E8A-4147-A177-3AD203B41FA5}">
                      <a16:colId xmlns:a16="http://schemas.microsoft.com/office/drawing/2014/main" val="2453144245"/>
                    </a:ext>
                  </a:extLst>
                </a:gridCol>
                <a:gridCol w="1049482">
                  <a:extLst>
                    <a:ext uri="{9D8B030D-6E8A-4147-A177-3AD203B41FA5}">
                      <a16:colId xmlns:a16="http://schemas.microsoft.com/office/drawing/2014/main" val="3839560682"/>
                    </a:ext>
                  </a:extLst>
                </a:gridCol>
                <a:gridCol w="1049482">
                  <a:extLst>
                    <a:ext uri="{9D8B030D-6E8A-4147-A177-3AD203B41FA5}">
                      <a16:colId xmlns:a16="http://schemas.microsoft.com/office/drawing/2014/main" val="1145115420"/>
                    </a:ext>
                  </a:extLst>
                </a:gridCol>
                <a:gridCol w="1049482">
                  <a:extLst>
                    <a:ext uri="{9D8B030D-6E8A-4147-A177-3AD203B41FA5}">
                      <a16:colId xmlns:a16="http://schemas.microsoft.com/office/drawing/2014/main" val="3259617623"/>
                    </a:ext>
                  </a:extLst>
                </a:gridCol>
                <a:gridCol w="1049482">
                  <a:extLst>
                    <a:ext uri="{9D8B030D-6E8A-4147-A177-3AD203B41FA5}">
                      <a16:colId xmlns:a16="http://schemas.microsoft.com/office/drawing/2014/main" val="1181154331"/>
                    </a:ext>
                  </a:extLst>
                </a:gridCol>
              </a:tblGrid>
              <a:tr h="370840">
                <a:tc>
                  <a:txBody>
                    <a:bodyPr/>
                    <a:lstStyle/>
                    <a:p>
                      <a:endParaRPr lang="en-US" dirty="0">
                        <a:solidFill>
                          <a:schemeClr val="bg1"/>
                        </a:solidFill>
                      </a:endParaRPr>
                    </a:p>
                  </a:txBody>
                  <a:tcPr/>
                </a:tc>
                <a:tc>
                  <a:txBody>
                    <a:bodyPr/>
                    <a:lstStyle/>
                    <a:p>
                      <a:r>
                        <a:rPr lang="en-US" dirty="0">
                          <a:solidFill>
                            <a:schemeClr val="bg1"/>
                          </a:solidFill>
                        </a:rPr>
                        <a:t>True Pos</a:t>
                      </a:r>
                    </a:p>
                  </a:txBody>
                  <a:tcPr/>
                </a:tc>
                <a:tc>
                  <a:txBody>
                    <a:bodyPr/>
                    <a:lstStyle/>
                    <a:p>
                      <a:r>
                        <a:rPr lang="en-US" dirty="0">
                          <a:solidFill>
                            <a:schemeClr val="bg1"/>
                          </a:solidFill>
                        </a:rPr>
                        <a:t>False Pos</a:t>
                      </a:r>
                    </a:p>
                  </a:txBody>
                  <a:tcPr/>
                </a:tc>
                <a:tc>
                  <a:txBody>
                    <a:bodyPr/>
                    <a:lstStyle/>
                    <a:p>
                      <a:r>
                        <a:rPr lang="en-US" dirty="0">
                          <a:solidFill>
                            <a:schemeClr val="bg1"/>
                          </a:solidFill>
                        </a:rPr>
                        <a:t>True Neg</a:t>
                      </a:r>
                    </a:p>
                  </a:txBody>
                  <a:tcPr/>
                </a:tc>
                <a:tc>
                  <a:txBody>
                    <a:bodyPr/>
                    <a:lstStyle/>
                    <a:p>
                      <a:r>
                        <a:rPr lang="en-US" dirty="0">
                          <a:solidFill>
                            <a:schemeClr val="bg1"/>
                          </a:solidFill>
                        </a:rPr>
                        <a:t>False Neg</a:t>
                      </a:r>
                    </a:p>
                  </a:txBody>
                  <a:tcPr/>
                </a:tc>
                <a:tc>
                  <a:txBody>
                    <a:bodyPr/>
                    <a:lstStyle/>
                    <a:p>
                      <a:r>
                        <a:rPr lang="en-US" dirty="0">
                          <a:solidFill>
                            <a:schemeClr val="bg1"/>
                          </a:solidFill>
                        </a:rPr>
                        <a:t>Accuracy</a:t>
                      </a:r>
                    </a:p>
                  </a:txBody>
                  <a:tcPr/>
                </a:tc>
                <a:extLst>
                  <a:ext uri="{0D108BD9-81ED-4DB2-BD59-A6C34878D82A}">
                    <a16:rowId xmlns:a16="http://schemas.microsoft.com/office/drawing/2014/main" val="27340400"/>
                  </a:ext>
                </a:extLst>
              </a:tr>
              <a:tr h="370840">
                <a:tc>
                  <a:txBody>
                    <a:bodyPr/>
                    <a:lstStyle/>
                    <a:p>
                      <a:r>
                        <a:rPr lang="en-US" dirty="0">
                          <a:solidFill>
                            <a:schemeClr val="bg1"/>
                          </a:solidFill>
                        </a:rPr>
                        <a:t>1M</a:t>
                      </a:r>
                    </a:p>
                  </a:txBody>
                  <a:tcPr/>
                </a:tc>
                <a:tc>
                  <a:txBody>
                    <a:bodyPr/>
                    <a:lstStyle/>
                    <a:p>
                      <a:r>
                        <a:rPr lang="en-US" dirty="0">
                          <a:solidFill>
                            <a:schemeClr val="bg1"/>
                          </a:solidFill>
                        </a:rPr>
                        <a:t>522542</a:t>
                      </a:r>
                    </a:p>
                  </a:txBody>
                  <a:tcPr/>
                </a:tc>
                <a:tc>
                  <a:txBody>
                    <a:bodyPr/>
                    <a:lstStyle/>
                    <a:p>
                      <a:r>
                        <a:rPr lang="en-US" dirty="0">
                          <a:solidFill>
                            <a:schemeClr val="bg1"/>
                          </a:solidFill>
                        </a:rPr>
                        <a:t>14021</a:t>
                      </a:r>
                    </a:p>
                  </a:txBody>
                  <a:tcPr/>
                </a:tc>
                <a:tc>
                  <a:txBody>
                    <a:bodyPr/>
                    <a:lstStyle/>
                    <a:p>
                      <a:r>
                        <a:rPr lang="en-US" dirty="0">
                          <a:solidFill>
                            <a:schemeClr val="bg1"/>
                          </a:solidFill>
                        </a:rPr>
                        <a:t>451949</a:t>
                      </a:r>
                    </a:p>
                  </a:txBody>
                  <a:tcPr/>
                </a:tc>
                <a:tc>
                  <a:txBody>
                    <a:bodyPr/>
                    <a:lstStyle/>
                    <a:p>
                      <a:r>
                        <a:rPr lang="en-US" dirty="0">
                          <a:solidFill>
                            <a:schemeClr val="bg1"/>
                          </a:solidFill>
                        </a:rPr>
                        <a:t>11488</a:t>
                      </a:r>
                    </a:p>
                  </a:txBody>
                  <a:tcPr/>
                </a:tc>
                <a:tc>
                  <a:txBody>
                    <a:bodyPr/>
                    <a:lstStyle/>
                    <a:p>
                      <a:r>
                        <a:rPr lang="en-US" dirty="0">
                          <a:solidFill>
                            <a:schemeClr val="bg1"/>
                          </a:solidFill>
                        </a:rPr>
                        <a:t>97.45%</a:t>
                      </a:r>
                    </a:p>
                  </a:txBody>
                  <a:tcPr/>
                </a:tc>
                <a:extLst>
                  <a:ext uri="{0D108BD9-81ED-4DB2-BD59-A6C34878D82A}">
                    <a16:rowId xmlns:a16="http://schemas.microsoft.com/office/drawing/2014/main" val="380189477"/>
                  </a:ext>
                </a:extLst>
              </a:tr>
              <a:tr h="370840">
                <a:tc>
                  <a:txBody>
                    <a:bodyPr/>
                    <a:lstStyle/>
                    <a:p>
                      <a:r>
                        <a:rPr lang="en-US" dirty="0">
                          <a:solidFill>
                            <a:schemeClr val="bg1"/>
                          </a:solidFill>
                        </a:rPr>
                        <a:t>10M</a:t>
                      </a:r>
                    </a:p>
                  </a:txBody>
                  <a:tcPr/>
                </a:tc>
                <a:tc>
                  <a:txBody>
                    <a:bodyPr/>
                    <a:lstStyle/>
                    <a:p>
                      <a:r>
                        <a:rPr lang="en-US" dirty="0">
                          <a:solidFill>
                            <a:schemeClr val="bg1"/>
                          </a:solidFill>
                        </a:rPr>
                        <a:t>5226319</a:t>
                      </a:r>
                    </a:p>
                  </a:txBody>
                  <a:tcPr/>
                </a:tc>
                <a:tc>
                  <a:txBody>
                    <a:bodyPr/>
                    <a:lstStyle/>
                    <a:p>
                      <a:r>
                        <a:rPr lang="en-US" dirty="0">
                          <a:solidFill>
                            <a:schemeClr val="bg1"/>
                          </a:solidFill>
                        </a:rPr>
                        <a:t>143074</a:t>
                      </a:r>
                    </a:p>
                  </a:txBody>
                  <a:tcPr/>
                </a:tc>
                <a:tc>
                  <a:txBody>
                    <a:bodyPr/>
                    <a:lstStyle/>
                    <a:p>
                      <a:r>
                        <a:rPr lang="en-US" dirty="0">
                          <a:solidFill>
                            <a:schemeClr val="bg1"/>
                          </a:solidFill>
                        </a:rPr>
                        <a:t>4513968</a:t>
                      </a:r>
                    </a:p>
                  </a:txBody>
                  <a:tcPr/>
                </a:tc>
                <a:tc>
                  <a:txBody>
                    <a:bodyPr/>
                    <a:lstStyle/>
                    <a:p>
                      <a:r>
                        <a:rPr lang="en-US" dirty="0">
                          <a:solidFill>
                            <a:schemeClr val="bg1"/>
                          </a:solidFill>
                        </a:rPr>
                        <a:t>116638</a:t>
                      </a:r>
                    </a:p>
                  </a:txBody>
                  <a:tcPr/>
                </a:tc>
                <a:tc>
                  <a:txBody>
                    <a:bodyPr/>
                    <a:lstStyle/>
                    <a:p>
                      <a:r>
                        <a:rPr lang="en-US" dirty="0">
                          <a:solidFill>
                            <a:schemeClr val="bg1"/>
                          </a:solidFill>
                        </a:rPr>
                        <a:t>97.40%</a:t>
                      </a:r>
                    </a:p>
                  </a:txBody>
                  <a:tcPr/>
                </a:tc>
                <a:extLst>
                  <a:ext uri="{0D108BD9-81ED-4DB2-BD59-A6C34878D82A}">
                    <a16:rowId xmlns:a16="http://schemas.microsoft.com/office/drawing/2014/main" val="2822140704"/>
                  </a:ext>
                </a:extLst>
              </a:tr>
              <a:tr h="370840">
                <a:tc>
                  <a:txBody>
                    <a:bodyPr/>
                    <a:lstStyle/>
                    <a:p>
                      <a:r>
                        <a:rPr lang="en-US" dirty="0">
                          <a:solidFill>
                            <a:schemeClr val="bg1"/>
                          </a:solidFill>
                        </a:rPr>
                        <a:t>20M</a:t>
                      </a:r>
                    </a:p>
                  </a:txBody>
                  <a:tcPr/>
                </a:tc>
                <a:tc>
                  <a:txBody>
                    <a:bodyPr/>
                    <a:lstStyle/>
                    <a:p>
                      <a:r>
                        <a:rPr lang="en-US" dirty="0">
                          <a:solidFill>
                            <a:schemeClr val="bg1"/>
                          </a:solidFill>
                        </a:rPr>
                        <a:t>10447993</a:t>
                      </a:r>
                    </a:p>
                  </a:txBody>
                  <a:tcPr/>
                </a:tc>
                <a:tc>
                  <a:txBody>
                    <a:bodyPr/>
                    <a:lstStyle/>
                    <a:p>
                      <a:r>
                        <a:rPr lang="en-US" dirty="0">
                          <a:solidFill>
                            <a:schemeClr val="bg1"/>
                          </a:solidFill>
                        </a:rPr>
                        <a:t>284658</a:t>
                      </a:r>
                    </a:p>
                  </a:txBody>
                  <a:tcPr/>
                </a:tc>
                <a:tc>
                  <a:txBody>
                    <a:bodyPr/>
                    <a:lstStyle/>
                    <a:p>
                      <a:r>
                        <a:rPr lang="en-US" dirty="0">
                          <a:solidFill>
                            <a:schemeClr val="bg1"/>
                          </a:solidFill>
                        </a:rPr>
                        <a:t>9033825</a:t>
                      </a:r>
                    </a:p>
                  </a:txBody>
                  <a:tcPr/>
                </a:tc>
                <a:tc>
                  <a:txBody>
                    <a:bodyPr/>
                    <a:lstStyle/>
                    <a:p>
                      <a:r>
                        <a:rPr lang="en-US" dirty="0">
                          <a:solidFill>
                            <a:schemeClr val="bg1"/>
                          </a:solidFill>
                        </a:rPr>
                        <a:t>233523</a:t>
                      </a:r>
                    </a:p>
                  </a:txBody>
                  <a:tcPr/>
                </a:tc>
                <a:tc>
                  <a:txBody>
                    <a:bodyPr/>
                    <a:lstStyle/>
                    <a:p>
                      <a:r>
                        <a:rPr lang="en-US" dirty="0">
                          <a:solidFill>
                            <a:schemeClr val="bg1"/>
                          </a:solidFill>
                        </a:rPr>
                        <a:t>97.41%</a:t>
                      </a:r>
                    </a:p>
                  </a:txBody>
                  <a:tcPr/>
                </a:tc>
                <a:extLst>
                  <a:ext uri="{0D108BD9-81ED-4DB2-BD59-A6C34878D82A}">
                    <a16:rowId xmlns:a16="http://schemas.microsoft.com/office/drawing/2014/main" val="1271437209"/>
                  </a:ext>
                </a:extLst>
              </a:tr>
            </a:tbl>
          </a:graphicData>
        </a:graphic>
      </p:graphicFrame>
      <p:graphicFrame>
        <p:nvGraphicFramePr>
          <p:cNvPr id="3" name="Table 2">
            <a:extLst>
              <a:ext uri="{FF2B5EF4-FFF2-40B4-BE49-F238E27FC236}">
                <a16:creationId xmlns:a16="http://schemas.microsoft.com/office/drawing/2014/main" id="{AA3AEBA0-7808-DAFC-EDEF-7127D9644AEB}"/>
              </a:ext>
            </a:extLst>
          </p:cNvPr>
          <p:cNvGraphicFramePr>
            <a:graphicFrameLocks noGrp="1"/>
          </p:cNvGraphicFramePr>
          <p:nvPr>
            <p:extLst>
              <p:ext uri="{D42A27DB-BD31-4B8C-83A1-F6EECF244321}">
                <p14:modId xmlns:p14="http://schemas.microsoft.com/office/powerpoint/2010/main" val="2737147165"/>
              </p:ext>
            </p:extLst>
          </p:nvPr>
        </p:nvGraphicFramePr>
        <p:xfrm>
          <a:off x="2473036" y="2704292"/>
          <a:ext cx="4197928" cy="1483360"/>
        </p:xfrm>
        <a:graphic>
          <a:graphicData uri="http://schemas.openxmlformats.org/drawingml/2006/table">
            <a:tbl>
              <a:tblPr firstRow="1" bandRow="1">
                <a:tableStyleId>{D4060782-47DB-4FE4-AF33-B5DB232A5C4E}</a:tableStyleId>
              </a:tblPr>
              <a:tblGrid>
                <a:gridCol w="1049482">
                  <a:extLst>
                    <a:ext uri="{9D8B030D-6E8A-4147-A177-3AD203B41FA5}">
                      <a16:colId xmlns:a16="http://schemas.microsoft.com/office/drawing/2014/main" val="4064012420"/>
                    </a:ext>
                  </a:extLst>
                </a:gridCol>
                <a:gridCol w="1049482">
                  <a:extLst>
                    <a:ext uri="{9D8B030D-6E8A-4147-A177-3AD203B41FA5}">
                      <a16:colId xmlns:a16="http://schemas.microsoft.com/office/drawing/2014/main" val="1416384974"/>
                    </a:ext>
                  </a:extLst>
                </a:gridCol>
                <a:gridCol w="1049482">
                  <a:extLst>
                    <a:ext uri="{9D8B030D-6E8A-4147-A177-3AD203B41FA5}">
                      <a16:colId xmlns:a16="http://schemas.microsoft.com/office/drawing/2014/main" val="2162317723"/>
                    </a:ext>
                  </a:extLst>
                </a:gridCol>
                <a:gridCol w="1049482">
                  <a:extLst>
                    <a:ext uri="{9D8B030D-6E8A-4147-A177-3AD203B41FA5}">
                      <a16:colId xmlns:a16="http://schemas.microsoft.com/office/drawing/2014/main" val="2296026371"/>
                    </a:ext>
                  </a:extLst>
                </a:gridCol>
              </a:tblGrid>
              <a:tr h="370840">
                <a:tc>
                  <a:txBody>
                    <a:bodyPr/>
                    <a:lstStyle/>
                    <a:p>
                      <a:endParaRPr lang="en-US" dirty="0">
                        <a:solidFill>
                          <a:schemeClr val="bg1"/>
                        </a:solidFill>
                      </a:endParaRPr>
                    </a:p>
                  </a:txBody>
                  <a:tcPr/>
                </a:tc>
                <a:tc>
                  <a:txBody>
                    <a:bodyPr/>
                    <a:lstStyle/>
                    <a:p>
                      <a:r>
                        <a:rPr lang="en-US" dirty="0">
                          <a:solidFill>
                            <a:schemeClr val="bg1"/>
                          </a:solidFill>
                        </a:rPr>
                        <a:t>Precision</a:t>
                      </a:r>
                    </a:p>
                  </a:txBody>
                  <a:tcPr/>
                </a:tc>
                <a:tc>
                  <a:txBody>
                    <a:bodyPr/>
                    <a:lstStyle/>
                    <a:p>
                      <a:r>
                        <a:rPr lang="en-US" dirty="0">
                          <a:solidFill>
                            <a:schemeClr val="bg1"/>
                          </a:solidFill>
                        </a:rPr>
                        <a:t>Recall</a:t>
                      </a:r>
                    </a:p>
                  </a:txBody>
                  <a:tcPr/>
                </a:tc>
                <a:tc>
                  <a:txBody>
                    <a:bodyPr/>
                    <a:lstStyle/>
                    <a:p>
                      <a:r>
                        <a:rPr lang="en-US" dirty="0">
                          <a:solidFill>
                            <a:schemeClr val="bg1"/>
                          </a:solidFill>
                        </a:rPr>
                        <a:t>F1 Score</a:t>
                      </a:r>
                    </a:p>
                  </a:txBody>
                  <a:tcPr/>
                </a:tc>
                <a:extLst>
                  <a:ext uri="{0D108BD9-81ED-4DB2-BD59-A6C34878D82A}">
                    <a16:rowId xmlns:a16="http://schemas.microsoft.com/office/drawing/2014/main" val="2620198587"/>
                  </a:ext>
                </a:extLst>
              </a:tr>
              <a:tr h="370840">
                <a:tc>
                  <a:txBody>
                    <a:bodyPr/>
                    <a:lstStyle/>
                    <a:p>
                      <a:r>
                        <a:rPr lang="en-US" dirty="0">
                          <a:solidFill>
                            <a:schemeClr val="bg1"/>
                          </a:solidFill>
                        </a:rPr>
                        <a:t>1M</a:t>
                      </a:r>
                    </a:p>
                  </a:txBody>
                  <a:tcPr/>
                </a:tc>
                <a:tc>
                  <a:txBody>
                    <a:bodyPr/>
                    <a:lstStyle/>
                    <a:p>
                      <a:r>
                        <a:rPr lang="en-US" dirty="0">
                          <a:solidFill>
                            <a:schemeClr val="bg1"/>
                          </a:solidFill>
                        </a:rPr>
                        <a:t>0.97387</a:t>
                      </a:r>
                    </a:p>
                  </a:txBody>
                  <a:tcPr/>
                </a:tc>
                <a:tc>
                  <a:txBody>
                    <a:bodyPr/>
                    <a:lstStyle/>
                    <a:p>
                      <a:r>
                        <a:rPr lang="en-US" dirty="0">
                          <a:solidFill>
                            <a:schemeClr val="bg1"/>
                          </a:solidFill>
                        </a:rPr>
                        <a:t>0.97849</a:t>
                      </a:r>
                    </a:p>
                  </a:txBody>
                  <a:tcPr/>
                </a:tc>
                <a:tc>
                  <a:txBody>
                    <a:bodyPr/>
                    <a:lstStyle/>
                    <a:p>
                      <a:r>
                        <a:rPr lang="en-US" dirty="0">
                          <a:solidFill>
                            <a:schemeClr val="bg1"/>
                          </a:solidFill>
                        </a:rPr>
                        <a:t>0.97617</a:t>
                      </a:r>
                    </a:p>
                  </a:txBody>
                  <a:tcPr/>
                </a:tc>
                <a:extLst>
                  <a:ext uri="{0D108BD9-81ED-4DB2-BD59-A6C34878D82A}">
                    <a16:rowId xmlns:a16="http://schemas.microsoft.com/office/drawing/2014/main" val="2885839082"/>
                  </a:ext>
                </a:extLst>
              </a:tr>
              <a:tr h="370840">
                <a:tc>
                  <a:txBody>
                    <a:bodyPr/>
                    <a:lstStyle/>
                    <a:p>
                      <a:r>
                        <a:rPr lang="en-US" dirty="0">
                          <a:solidFill>
                            <a:schemeClr val="bg1"/>
                          </a:solidFill>
                        </a:rPr>
                        <a:t>10M</a:t>
                      </a:r>
                    </a:p>
                  </a:txBody>
                  <a:tcPr/>
                </a:tc>
                <a:tc>
                  <a:txBody>
                    <a:bodyPr/>
                    <a:lstStyle/>
                    <a:p>
                      <a:r>
                        <a:rPr lang="en-US" dirty="0">
                          <a:solidFill>
                            <a:schemeClr val="bg1"/>
                          </a:solidFill>
                        </a:rPr>
                        <a:t>0.97335</a:t>
                      </a:r>
                    </a:p>
                  </a:txBody>
                  <a:tcPr/>
                </a:tc>
                <a:tc>
                  <a:txBody>
                    <a:bodyPr/>
                    <a:lstStyle/>
                    <a:p>
                      <a:r>
                        <a:rPr lang="en-US" dirty="0">
                          <a:solidFill>
                            <a:schemeClr val="bg1"/>
                          </a:solidFill>
                        </a:rPr>
                        <a:t>0.97817</a:t>
                      </a:r>
                    </a:p>
                  </a:txBody>
                  <a:tcPr/>
                </a:tc>
                <a:tc>
                  <a:txBody>
                    <a:bodyPr/>
                    <a:lstStyle/>
                    <a:p>
                      <a:r>
                        <a:rPr lang="en-US" dirty="0">
                          <a:solidFill>
                            <a:schemeClr val="bg1"/>
                          </a:solidFill>
                        </a:rPr>
                        <a:t>0.97576</a:t>
                      </a:r>
                    </a:p>
                  </a:txBody>
                  <a:tcPr/>
                </a:tc>
                <a:extLst>
                  <a:ext uri="{0D108BD9-81ED-4DB2-BD59-A6C34878D82A}">
                    <a16:rowId xmlns:a16="http://schemas.microsoft.com/office/drawing/2014/main" val="257983768"/>
                  </a:ext>
                </a:extLst>
              </a:tr>
              <a:tr h="370840">
                <a:tc>
                  <a:txBody>
                    <a:bodyPr/>
                    <a:lstStyle/>
                    <a:p>
                      <a:r>
                        <a:rPr lang="en-US" dirty="0">
                          <a:solidFill>
                            <a:schemeClr val="bg1"/>
                          </a:solidFill>
                        </a:rPr>
                        <a:t>20M</a:t>
                      </a:r>
                    </a:p>
                  </a:txBody>
                  <a:tcPr/>
                </a:tc>
                <a:tc>
                  <a:txBody>
                    <a:bodyPr/>
                    <a:lstStyle/>
                    <a:p>
                      <a:r>
                        <a:rPr lang="en-US" dirty="0">
                          <a:solidFill>
                            <a:schemeClr val="bg1"/>
                          </a:solidFill>
                        </a:rPr>
                        <a:t>0.97348</a:t>
                      </a:r>
                    </a:p>
                  </a:txBody>
                  <a:tcPr/>
                </a:tc>
                <a:tc>
                  <a:txBody>
                    <a:bodyPr/>
                    <a:lstStyle/>
                    <a:p>
                      <a:r>
                        <a:rPr lang="en-US" dirty="0">
                          <a:solidFill>
                            <a:schemeClr val="bg1"/>
                          </a:solidFill>
                        </a:rPr>
                        <a:t>0.97814</a:t>
                      </a:r>
                    </a:p>
                  </a:txBody>
                  <a:tcPr/>
                </a:tc>
                <a:tc>
                  <a:txBody>
                    <a:bodyPr/>
                    <a:lstStyle/>
                    <a:p>
                      <a:r>
                        <a:rPr lang="en-US" dirty="0">
                          <a:solidFill>
                            <a:schemeClr val="bg1"/>
                          </a:solidFill>
                        </a:rPr>
                        <a:t>0.9758</a:t>
                      </a:r>
                    </a:p>
                  </a:txBody>
                  <a:tcPr/>
                </a:tc>
                <a:extLst>
                  <a:ext uri="{0D108BD9-81ED-4DB2-BD59-A6C34878D82A}">
                    <a16:rowId xmlns:a16="http://schemas.microsoft.com/office/drawing/2014/main" val="651168737"/>
                  </a:ext>
                </a:extLst>
              </a:tr>
            </a:tbl>
          </a:graphicData>
        </a:graphic>
      </p:graphicFrame>
    </p:spTree>
    <p:extLst>
      <p:ext uri="{BB962C8B-B14F-4D97-AF65-F5344CB8AC3E}">
        <p14:creationId xmlns:p14="http://schemas.microsoft.com/office/powerpoint/2010/main" val="3081764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287336" y="105588"/>
            <a:ext cx="7721753"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3-XOR 32 bit</a:t>
            </a:r>
            <a:endParaRPr dirty="0"/>
          </a:p>
        </p:txBody>
      </p:sp>
      <p:cxnSp>
        <p:nvCxnSpPr>
          <p:cNvPr id="234" name="Google Shape;234;p46"/>
          <p:cNvCxnSpPr/>
          <p:nvPr/>
        </p:nvCxnSpPr>
        <p:spPr>
          <a:xfrm>
            <a:off x="375037" y="7458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9" name="Subtitle 4">
            <a:extLst>
              <a:ext uri="{FF2B5EF4-FFF2-40B4-BE49-F238E27FC236}">
                <a16:creationId xmlns:a16="http://schemas.microsoft.com/office/drawing/2014/main" id="{A796930E-77EC-A5B5-14D8-8D6568F566A4}"/>
              </a:ext>
            </a:extLst>
          </p:cNvPr>
          <p:cNvSpPr txBox="1">
            <a:spLocks/>
          </p:cNvSpPr>
          <p:nvPr/>
        </p:nvSpPr>
        <p:spPr>
          <a:xfrm flipH="1">
            <a:off x="77015" y="3637293"/>
            <a:ext cx="8351855" cy="6975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algn="l">
              <a:buFont typeface="Arial" panose="020B0604020202020204" pitchFamily="34" charset="0"/>
              <a:buChar char="•"/>
            </a:pPr>
            <a:r>
              <a:rPr lang="en-US" dirty="0"/>
              <a:t>4M training data are used for training,0.093% of total combinations</a:t>
            </a:r>
          </a:p>
          <a:p>
            <a:pPr algn="l">
              <a:buFont typeface="Arial" panose="020B0604020202020204" pitchFamily="34" charset="0"/>
              <a:buChar char="•"/>
            </a:pPr>
            <a:r>
              <a:rPr lang="en-US" dirty="0"/>
              <a:t>1M testing data </a:t>
            </a:r>
          </a:p>
          <a:p>
            <a:pPr algn="l">
              <a:buFont typeface="Arial" panose="020B0604020202020204" pitchFamily="34" charset="0"/>
              <a:buChar char="•"/>
            </a:pPr>
            <a:r>
              <a:rPr lang="en-US" dirty="0"/>
              <a:t>Final test loss of 0.37</a:t>
            </a:r>
          </a:p>
          <a:p>
            <a:pPr algn="l">
              <a:buFont typeface="Arial" panose="020B0604020202020204" pitchFamily="34" charset="0"/>
              <a:buChar char="•"/>
            </a:pPr>
            <a:r>
              <a:rPr lang="en-US" dirty="0"/>
              <a:t>Final accuracy of 93.40%</a:t>
            </a:r>
          </a:p>
          <a:p>
            <a:pPr algn="l">
              <a:buFont typeface="Arial" panose="020B0604020202020204" pitchFamily="34" charset="0"/>
              <a:buChar char="•"/>
            </a:pPr>
            <a:r>
              <a:rPr lang="en-US" dirty="0"/>
              <a:t>90% accuracy at epoch 120</a:t>
            </a:r>
          </a:p>
          <a:p>
            <a:pPr algn="l"/>
            <a:endParaRPr lang="en-US" dirty="0"/>
          </a:p>
        </p:txBody>
      </p:sp>
      <p:pic>
        <p:nvPicPr>
          <p:cNvPr id="3" name="Picture 2">
            <a:extLst>
              <a:ext uri="{FF2B5EF4-FFF2-40B4-BE49-F238E27FC236}">
                <a16:creationId xmlns:a16="http://schemas.microsoft.com/office/drawing/2014/main" id="{2CD2DF4B-1664-619A-C4D9-DD8CDB6764DA}"/>
              </a:ext>
            </a:extLst>
          </p:cNvPr>
          <p:cNvPicPr>
            <a:picLocks noChangeAspect="1"/>
          </p:cNvPicPr>
          <p:nvPr/>
        </p:nvPicPr>
        <p:blipFill>
          <a:blip r:embed="rId3"/>
          <a:stretch>
            <a:fillRect/>
          </a:stretch>
        </p:blipFill>
        <p:spPr>
          <a:xfrm>
            <a:off x="580754" y="714535"/>
            <a:ext cx="3516326" cy="2747757"/>
          </a:xfrm>
          <a:prstGeom prst="rect">
            <a:avLst/>
          </a:prstGeom>
        </p:spPr>
      </p:pic>
      <p:pic>
        <p:nvPicPr>
          <p:cNvPr id="5" name="Picture 4">
            <a:extLst>
              <a:ext uri="{FF2B5EF4-FFF2-40B4-BE49-F238E27FC236}">
                <a16:creationId xmlns:a16="http://schemas.microsoft.com/office/drawing/2014/main" id="{94BF6885-014E-3490-A1B8-5F89A2766DC7}"/>
              </a:ext>
            </a:extLst>
          </p:cNvPr>
          <p:cNvPicPr>
            <a:picLocks noChangeAspect="1"/>
          </p:cNvPicPr>
          <p:nvPr/>
        </p:nvPicPr>
        <p:blipFill>
          <a:blip r:embed="rId4"/>
          <a:stretch>
            <a:fillRect/>
          </a:stretch>
        </p:blipFill>
        <p:spPr>
          <a:xfrm>
            <a:off x="4097079" y="714535"/>
            <a:ext cx="3445997" cy="2747756"/>
          </a:xfrm>
          <a:prstGeom prst="rect">
            <a:avLst/>
          </a:prstGeom>
        </p:spPr>
      </p:pic>
    </p:spTree>
    <p:extLst>
      <p:ext uri="{BB962C8B-B14F-4D97-AF65-F5344CB8AC3E}">
        <p14:creationId xmlns:p14="http://schemas.microsoft.com/office/powerpoint/2010/main" val="820682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287336" y="105588"/>
            <a:ext cx="7721753"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4-XOR 32 bit</a:t>
            </a:r>
            <a:endParaRPr dirty="0"/>
          </a:p>
        </p:txBody>
      </p:sp>
      <p:cxnSp>
        <p:nvCxnSpPr>
          <p:cNvPr id="234" name="Google Shape;234;p46"/>
          <p:cNvCxnSpPr/>
          <p:nvPr/>
        </p:nvCxnSpPr>
        <p:spPr>
          <a:xfrm>
            <a:off x="375037" y="7458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9" name="Subtitle 4">
            <a:extLst>
              <a:ext uri="{FF2B5EF4-FFF2-40B4-BE49-F238E27FC236}">
                <a16:creationId xmlns:a16="http://schemas.microsoft.com/office/drawing/2014/main" id="{A796930E-77EC-A5B5-14D8-8D6568F566A4}"/>
              </a:ext>
            </a:extLst>
          </p:cNvPr>
          <p:cNvSpPr txBox="1">
            <a:spLocks/>
          </p:cNvSpPr>
          <p:nvPr/>
        </p:nvSpPr>
        <p:spPr>
          <a:xfrm flipH="1">
            <a:off x="77015" y="3637293"/>
            <a:ext cx="8351855" cy="6975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algn="l">
              <a:buFont typeface="Arial" panose="020B0604020202020204" pitchFamily="34" charset="0"/>
              <a:buChar char="•"/>
            </a:pPr>
            <a:r>
              <a:rPr lang="en-US" dirty="0"/>
              <a:t>4M training data are used for training,0.093% of total combinations</a:t>
            </a:r>
          </a:p>
          <a:p>
            <a:pPr algn="l">
              <a:buFont typeface="Arial" panose="020B0604020202020204" pitchFamily="34" charset="0"/>
              <a:buChar char="•"/>
            </a:pPr>
            <a:r>
              <a:rPr lang="en-US" dirty="0"/>
              <a:t>1M testing data </a:t>
            </a:r>
          </a:p>
          <a:p>
            <a:pPr algn="l">
              <a:buFont typeface="Arial" panose="020B0604020202020204" pitchFamily="34" charset="0"/>
              <a:buChar char="•"/>
            </a:pPr>
            <a:r>
              <a:rPr lang="en-US" dirty="0"/>
              <a:t>Final test loss of 0.42</a:t>
            </a:r>
          </a:p>
          <a:p>
            <a:pPr algn="l">
              <a:buFont typeface="Arial" panose="020B0604020202020204" pitchFamily="34" charset="0"/>
              <a:buChar char="•"/>
            </a:pPr>
            <a:r>
              <a:rPr lang="en-US" dirty="0"/>
              <a:t>Final accuracy of 88.88%</a:t>
            </a:r>
          </a:p>
          <a:p>
            <a:pPr marL="114300" indent="0" algn="l"/>
            <a:endParaRPr lang="en-US" dirty="0"/>
          </a:p>
          <a:p>
            <a:pPr algn="l"/>
            <a:endParaRPr lang="en-US" dirty="0"/>
          </a:p>
        </p:txBody>
      </p:sp>
      <p:pic>
        <p:nvPicPr>
          <p:cNvPr id="4" name="Picture 3">
            <a:extLst>
              <a:ext uri="{FF2B5EF4-FFF2-40B4-BE49-F238E27FC236}">
                <a16:creationId xmlns:a16="http://schemas.microsoft.com/office/drawing/2014/main" id="{2DAB8B69-B696-0075-0344-BF481825B0AE}"/>
              </a:ext>
            </a:extLst>
          </p:cNvPr>
          <p:cNvPicPr>
            <a:picLocks noChangeAspect="1"/>
          </p:cNvPicPr>
          <p:nvPr/>
        </p:nvPicPr>
        <p:blipFill>
          <a:blip r:embed="rId3"/>
          <a:stretch>
            <a:fillRect/>
          </a:stretch>
        </p:blipFill>
        <p:spPr>
          <a:xfrm>
            <a:off x="652218" y="746948"/>
            <a:ext cx="3730595" cy="2915194"/>
          </a:xfrm>
          <a:prstGeom prst="rect">
            <a:avLst/>
          </a:prstGeom>
        </p:spPr>
      </p:pic>
      <p:pic>
        <p:nvPicPr>
          <p:cNvPr id="7" name="Picture 6">
            <a:extLst>
              <a:ext uri="{FF2B5EF4-FFF2-40B4-BE49-F238E27FC236}">
                <a16:creationId xmlns:a16="http://schemas.microsoft.com/office/drawing/2014/main" id="{474A50CE-DBE4-A95B-8A30-54E383CA72C2}"/>
              </a:ext>
            </a:extLst>
          </p:cNvPr>
          <p:cNvPicPr>
            <a:picLocks noChangeAspect="1"/>
          </p:cNvPicPr>
          <p:nvPr/>
        </p:nvPicPr>
        <p:blipFill>
          <a:blip r:embed="rId4"/>
          <a:stretch>
            <a:fillRect/>
          </a:stretch>
        </p:blipFill>
        <p:spPr>
          <a:xfrm>
            <a:off x="4403054" y="746948"/>
            <a:ext cx="3655982" cy="2915194"/>
          </a:xfrm>
          <a:prstGeom prst="rect">
            <a:avLst/>
          </a:prstGeom>
        </p:spPr>
      </p:pic>
    </p:spTree>
    <p:extLst>
      <p:ext uri="{BB962C8B-B14F-4D97-AF65-F5344CB8AC3E}">
        <p14:creationId xmlns:p14="http://schemas.microsoft.com/office/powerpoint/2010/main" val="2354245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287336" y="105588"/>
            <a:ext cx="7721753"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3-XOR 32 bit and 4-XOR 32 bit</a:t>
            </a:r>
            <a:endParaRPr dirty="0"/>
          </a:p>
        </p:txBody>
      </p:sp>
      <p:cxnSp>
        <p:nvCxnSpPr>
          <p:cNvPr id="234" name="Google Shape;234;p46"/>
          <p:cNvCxnSpPr/>
          <p:nvPr/>
        </p:nvCxnSpPr>
        <p:spPr>
          <a:xfrm>
            <a:off x="375037" y="7458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2" name="Table 1">
            <a:extLst>
              <a:ext uri="{FF2B5EF4-FFF2-40B4-BE49-F238E27FC236}">
                <a16:creationId xmlns:a16="http://schemas.microsoft.com/office/drawing/2014/main" id="{84594D3B-43C6-EC9B-B09E-F3BD413BEA00}"/>
              </a:ext>
            </a:extLst>
          </p:cNvPr>
          <p:cNvGraphicFramePr>
            <a:graphicFrameLocks noGrp="1"/>
          </p:cNvGraphicFramePr>
          <p:nvPr>
            <p:extLst>
              <p:ext uri="{D42A27DB-BD31-4B8C-83A1-F6EECF244321}">
                <p14:modId xmlns:p14="http://schemas.microsoft.com/office/powerpoint/2010/main" val="540700931"/>
              </p:ext>
            </p:extLst>
          </p:nvPr>
        </p:nvGraphicFramePr>
        <p:xfrm>
          <a:off x="1530927" y="612249"/>
          <a:ext cx="6296892" cy="1112520"/>
        </p:xfrm>
        <a:graphic>
          <a:graphicData uri="http://schemas.openxmlformats.org/drawingml/2006/table">
            <a:tbl>
              <a:tblPr firstRow="1" bandRow="1">
                <a:tableStyleId>{D4060782-47DB-4FE4-AF33-B5DB232A5C4E}</a:tableStyleId>
              </a:tblPr>
              <a:tblGrid>
                <a:gridCol w="1049482">
                  <a:extLst>
                    <a:ext uri="{9D8B030D-6E8A-4147-A177-3AD203B41FA5}">
                      <a16:colId xmlns:a16="http://schemas.microsoft.com/office/drawing/2014/main" val="678276515"/>
                    </a:ext>
                  </a:extLst>
                </a:gridCol>
                <a:gridCol w="1049482">
                  <a:extLst>
                    <a:ext uri="{9D8B030D-6E8A-4147-A177-3AD203B41FA5}">
                      <a16:colId xmlns:a16="http://schemas.microsoft.com/office/drawing/2014/main" val="2453144245"/>
                    </a:ext>
                  </a:extLst>
                </a:gridCol>
                <a:gridCol w="1049482">
                  <a:extLst>
                    <a:ext uri="{9D8B030D-6E8A-4147-A177-3AD203B41FA5}">
                      <a16:colId xmlns:a16="http://schemas.microsoft.com/office/drawing/2014/main" val="3839560682"/>
                    </a:ext>
                  </a:extLst>
                </a:gridCol>
                <a:gridCol w="1049482">
                  <a:extLst>
                    <a:ext uri="{9D8B030D-6E8A-4147-A177-3AD203B41FA5}">
                      <a16:colId xmlns:a16="http://schemas.microsoft.com/office/drawing/2014/main" val="1145115420"/>
                    </a:ext>
                  </a:extLst>
                </a:gridCol>
                <a:gridCol w="1049482">
                  <a:extLst>
                    <a:ext uri="{9D8B030D-6E8A-4147-A177-3AD203B41FA5}">
                      <a16:colId xmlns:a16="http://schemas.microsoft.com/office/drawing/2014/main" val="3259617623"/>
                    </a:ext>
                  </a:extLst>
                </a:gridCol>
                <a:gridCol w="1049482">
                  <a:extLst>
                    <a:ext uri="{9D8B030D-6E8A-4147-A177-3AD203B41FA5}">
                      <a16:colId xmlns:a16="http://schemas.microsoft.com/office/drawing/2014/main" val="1181154331"/>
                    </a:ext>
                  </a:extLst>
                </a:gridCol>
              </a:tblGrid>
              <a:tr h="370840">
                <a:tc>
                  <a:txBody>
                    <a:bodyPr/>
                    <a:lstStyle/>
                    <a:p>
                      <a:endParaRPr lang="en-US" dirty="0">
                        <a:solidFill>
                          <a:schemeClr val="bg1"/>
                        </a:solidFill>
                      </a:endParaRPr>
                    </a:p>
                  </a:txBody>
                  <a:tcPr/>
                </a:tc>
                <a:tc>
                  <a:txBody>
                    <a:bodyPr/>
                    <a:lstStyle/>
                    <a:p>
                      <a:r>
                        <a:rPr lang="en-US" dirty="0">
                          <a:solidFill>
                            <a:schemeClr val="bg1"/>
                          </a:solidFill>
                        </a:rPr>
                        <a:t>True Pos</a:t>
                      </a:r>
                    </a:p>
                  </a:txBody>
                  <a:tcPr/>
                </a:tc>
                <a:tc>
                  <a:txBody>
                    <a:bodyPr/>
                    <a:lstStyle/>
                    <a:p>
                      <a:r>
                        <a:rPr lang="en-US" dirty="0">
                          <a:solidFill>
                            <a:schemeClr val="bg1"/>
                          </a:solidFill>
                        </a:rPr>
                        <a:t>False Pos</a:t>
                      </a:r>
                    </a:p>
                  </a:txBody>
                  <a:tcPr/>
                </a:tc>
                <a:tc>
                  <a:txBody>
                    <a:bodyPr/>
                    <a:lstStyle/>
                    <a:p>
                      <a:r>
                        <a:rPr lang="en-US" dirty="0">
                          <a:solidFill>
                            <a:schemeClr val="bg1"/>
                          </a:solidFill>
                        </a:rPr>
                        <a:t>True Neg</a:t>
                      </a:r>
                    </a:p>
                  </a:txBody>
                  <a:tcPr/>
                </a:tc>
                <a:tc>
                  <a:txBody>
                    <a:bodyPr/>
                    <a:lstStyle/>
                    <a:p>
                      <a:r>
                        <a:rPr lang="en-US" dirty="0">
                          <a:solidFill>
                            <a:schemeClr val="bg1"/>
                          </a:solidFill>
                        </a:rPr>
                        <a:t>False Neg</a:t>
                      </a:r>
                    </a:p>
                  </a:txBody>
                  <a:tcPr/>
                </a:tc>
                <a:tc>
                  <a:txBody>
                    <a:bodyPr/>
                    <a:lstStyle/>
                    <a:p>
                      <a:r>
                        <a:rPr lang="en-US" dirty="0">
                          <a:solidFill>
                            <a:schemeClr val="bg1"/>
                          </a:solidFill>
                        </a:rPr>
                        <a:t>Accuracy</a:t>
                      </a:r>
                    </a:p>
                  </a:txBody>
                  <a:tcPr/>
                </a:tc>
                <a:extLst>
                  <a:ext uri="{0D108BD9-81ED-4DB2-BD59-A6C34878D82A}">
                    <a16:rowId xmlns:a16="http://schemas.microsoft.com/office/drawing/2014/main" val="27340400"/>
                  </a:ext>
                </a:extLst>
              </a:tr>
              <a:tr h="370840">
                <a:tc>
                  <a:txBody>
                    <a:bodyPr/>
                    <a:lstStyle/>
                    <a:p>
                      <a:r>
                        <a:rPr lang="en-US" dirty="0">
                          <a:solidFill>
                            <a:schemeClr val="bg1"/>
                          </a:solidFill>
                        </a:rPr>
                        <a:t>3-XOR</a:t>
                      </a:r>
                    </a:p>
                  </a:txBody>
                  <a:tcPr/>
                </a:tc>
                <a:tc>
                  <a:txBody>
                    <a:bodyPr/>
                    <a:lstStyle/>
                    <a:p>
                      <a:r>
                        <a:rPr lang="en-US" dirty="0">
                          <a:solidFill>
                            <a:schemeClr val="bg1"/>
                          </a:solidFill>
                        </a:rPr>
                        <a:t>9225999</a:t>
                      </a:r>
                    </a:p>
                  </a:txBody>
                  <a:tcPr/>
                </a:tc>
                <a:tc>
                  <a:txBody>
                    <a:bodyPr/>
                    <a:lstStyle/>
                    <a:p>
                      <a:r>
                        <a:rPr lang="en-US" dirty="0">
                          <a:solidFill>
                            <a:schemeClr val="bg1"/>
                          </a:solidFill>
                        </a:rPr>
                        <a:t>772098</a:t>
                      </a:r>
                    </a:p>
                  </a:txBody>
                  <a:tcPr/>
                </a:tc>
                <a:tc>
                  <a:txBody>
                    <a:bodyPr/>
                    <a:lstStyle/>
                    <a:p>
                      <a:r>
                        <a:rPr lang="en-US" dirty="0">
                          <a:solidFill>
                            <a:schemeClr val="bg1"/>
                          </a:solidFill>
                        </a:rPr>
                        <a:t>9227169</a:t>
                      </a:r>
                    </a:p>
                  </a:txBody>
                  <a:tcPr/>
                </a:tc>
                <a:tc>
                  <a:txBody>
                    <a:bodyPr/>
                    <a:lstStyle/>
                    <a:p>
                      <a:r>
                        <a:rPr lang="en-US" dirty="0">
                          <a:solidFill>
                            <a:schemeClr val="bg1"/>
                          </a:solidFill>
                        </a:rPr>
                        <a:t>774732</a:t>
                      </a:r>
                    </a:p>
                  </a:txBody>
                  <a:tcPr/>
                </a:tc>
                <a:tc>
                  <a:txBody>
                    <a:bodyPr/>
                    <a:lstStyle/>
                    <a:p>
                      <a:r>
                        <a:rPr lang="en-US" dirty="0">
                          <a:solidFill>
                            <a:schemeClr val="bg1"/>
                          </a:solidFill>
                        </a:rPr>
                        <a:t>93.69%</a:t>
                      </a:r>
                    </a:p>
                  </a:txBody>
                  <a:tcPr/>
                </a:tc>
                <a:extLst>
                  <a:ext uri="{0D108BD9-81ED-4DB2-BD59-A6C34878D82A}">
                    <a16:rowId xmlns:a16="http://schemas.microsoft.com/office/drawing/2014/main" val="380189477"/>
                  </a:ext>
                </a:extLst>
              </a:tr>
              <a:tr h="370840">
                <a:tc>
                  <a:txBody>
                    <a:bodyPr/>
                    <a:lstStyle/>
                    <a:p>
                      <a:r>
                        <a:rPr lang="en-US" dirty="0">
                          <a:solidFill>
                            <a:schemeClr val="bg1"/>
                          </a:solidFill>
                        </a:rPr>
                        <a:t>4-XOR</a:t>
                      </a:r>
                    </a:p>
                  </a:txBody>
                  <a:tcPr/>
                </a:tc>
                <a:tc>
                  <a:txBody>
                    <a:bodyPr/>
                    <a:lstStyle/>
                    <a:p>
                      <a:r>
                        <a:rPr lang="en-US" dirty="0">
                          <a:solidFill>
                            <a:schemeClr val="bg1"/>
                          </a:solidFill>
                        </a:rPr>
                        <a:t>8641507</a:t>
                      </a:r>
                    </a:p>
                  </a:txBody>
                  <a:tcPr/>
                </a:tc>
                <a:tc>
                  <a:txBody>
                    <a:bodyPr/>
                    <a:lstStyle/>
                    <a:p>
                      <a:r>
                        <a:rPr lang="en-US" dirty="0">
                          <a:solidFill>
                            <a:schemeClr val="bg1"/>
                          </a:solidFill>
                        </a:rPr>
                        <a:t>1111839</a:t>
                      </a:r>
                    </a:p>
                  </a:txBody>
                  <a:tcPr/>
                </a:tc>
                <a:tc>
                  <a:txBody>
                    <a:bodyPr/>
                    <a:lstStyle/>
                    <a:p>
                      <a:r>
                        <a:rPr lang="en-US" dirty="0">
                          <a:solidFill>
                            <a:schemeClr val="bg1"/>
                          </a:solidFill>
                        </a:rPr>
                        <a:t>9110679</a:t>
                      </a:r>
                    </a:p>
                  </a:txBody>
                  <a:tcPr/>
                </a:tc>
                <a:tc>
                  <a:txBody>
                    <a:bodyPr/>
                    <a:lstStyle/>
                    <a:p>
                      <a:r>
                        <a:rPr lang="en-US" dirty="0">
                          <a:solidFill>
                            <a:schemeClr val="bg1"/>
                          </a:solidFill>
                        </a:rPr>
                        <a:t>1135974</a:t>
                      </a:r>
                    </a:p>
                  </a:txBody>
                  <a:tcPr/>
                </a:tc>
                <a:tc>
                  <a:txBody>
                    <a:bodyPr/>
                    <a:lstStyle/>
                    <a:p>
                      <a:r>
                        <a:rPr lang="en-US" dirty="0">
                          <a:solidFill>
                            <a:schemeClr val="bg1"/>
                          </a:solidFill>
                        </a:rPr>
                        <a:t>88.66%</a:t>
                      </a:r>
                    </a:p>
                  </a:txBody>
                  <a:tcPr/>
                </a:tc>
                <a:extLst>
                  <a:ext uri="{0D108BD9-81ED-4DB2-BD59-A6C34878D82A}">
                    <a16:rowId xmlns:a16="http://schemas.microsoft.com/office/drawing/2014/main" val="2822140704"/>
                  </a:ext>
                </a:extLst>
              </a:tr>
            </a:tbl>
          </a:graphicData>
        </a:graphic>
      </p:graphicFrame>
      <p:graphicFrame>
        <p:nvGraphicFramePr>
          <p:cNvPr id="3" name="Table 2">
            <a:extLst>
              <a:ext uri="{FF2B5EF4-FFF2-40B4-BE49-F238E27FC236}">
                <a16:creationId xmlns:a16="http://schemas.microsoft.com/office/drawing/2014/main" id="{AA3AEBA0-7808-DAFC-EDEF-7127D9644AEB}"/>
              </a:ext>
            </a:extLst>
          </p:cNvPr>
          <p:cNvGraphicFramePr>
            <a:graphicFrameLocks noGrp="1"/>
          </p:cNvGraphicFramePr>
          <p:nvPr>
            <p:extLst>
              <p:ext uri="{D42A27DB-BD31-4B8C-83A1-F6EECF244321}">
                <p14:modId xmlns:p14="http://schemas.microsoft.com/office/powerpoint/2010/main" val="1787948473"/>
              </p:ext>
            </p:extLst>
          </p:nvPr>
        </p:nvGraphicFramePr>
        <p:xfrm>
          <a:off x="2473036" y="2028017"/>
          <a:ext cx="4197928" cy="1112520"/>
        </p:xfrm>
        <a:graphic>
          <a:graphicData uri="http://schemas.openxmlformats.org/drawingml/2006/table">
            <a:tbl>
              <a:tblPr firstRow="1" bandRow="1">
                <a:tableStyleId>{D4060782-47DB-4FE4-AF33-B5DB232A5C4E}</a:tableStyleId>
              </a:tblPr>
              <a:tblGrid>
                <a:gridCol w="1049482">
                  <a:extLst>
                    <a:ext uri="{9D8B030D-6E8A-4147-A177-3AD203B41FA5}">
                      <a16:colId xmlns:a16="http://schemas.microsoft.com/office/drawing/2014/main" val="4064012420"/>
                    </a:ext>
                  </a:extLst>
                </a:gridCol>
                <a:gridCol w="1049482">
                  <a:extLst>
                    <a:ext uri="{9D8B030D-6E8A-4147-A177-3AD203B41FA5}">
                      <a16:colId xmlns:a16="http://schemas.microsoft.com/office/drawing/2014/main" val="1416384974"/>
                    </a:ext>
                  </a:extLst>
                </a:gridCol>
                <a:gridCol w="1049482">
                  <a:extLst>
                    <a:ext uri="{9D8B030D-6E8A-4147-A177-3AD203B41FA5}">
                      <a16:colId xmlns:a16="http://schemas.microsoft.com/office/drawing/2014/main" val="2162317723"/>
                    </a:ext>
                  </a:extLst>
                </a:gridCol>
                <a:gridCol w="1049482">
                  <a:extLst>
                    <a:ext uri="{9D8B030D-6E8A-4147-A177-3AD203B41FA5}">
                      <a16:colId xmlns:a16="http://schemas.microsoft.com/office/drawing/2014/main" val="2296026371"/>
                    </a:ext>
                  </a:extLst>
                </a:gridCol>
              </a:tblGrid>
              <a:tr h="370840">
                <a:tc>
                  <a:txBody>
                    <a:bodyPr/>
                    <a:lstStyle/>
                    <a:p>
                      <a:endParaRPr lang="en-US" dirty="0">
                        <a:solidFill>
                          <a:schemeClr val="bg1"/>
                        </a:solidFill>
                      </a:endParaRPr>
                    </a:p>
                  </a:txBody>
                  <a:tcPr/>
                </a:tc>
                <a:tc>
                  <a:txBody>
                    <a:bodyPr/>
                    <a:lstStyle/>
                    <a:p>
                      <a:r>
                        <a:rPr lang="en-US" dirty="0">
                          <a:solidFill>
                            <a:schemeClr val="bg1"/>
                          </a:solidFill>
                        </a:rPr>
                        <a:t>Precision</a:t>
                      </a:r>
                    </a:p>
                  </a:txBody>
                  <a:tcPr/>
                </a:tc>
                <a:tc>
                  <a:txBody>
                    <a:bodyPr/>
                    <a:lstStyle/>
                    <a:p>
                      <a:r>
                        <a:rPr lang="en-US" dirty="0">
                          <a:solidFill>
                            <a:schemeClr val="bg1"/>
                          </a:solidFill>
                        </a:rPr>
                        <a:t>Recall </a:t>
                      </a:r>
                    </a:p>
                  </a:txBody>
                  <a:tcPr/>
                </a:tc>
                <a:tc>
                  <a:txBody>
                    <a:bodyPr/>
                    <a:lstStyle/>
                    <a:p>
                      <a:r>
                        <a:rPr lang="en-US" dirty="0">
                          <a:solidFill>
                            <a:schemeClr val="bg1"/>
                          </a:solidFill>
                        </a:rPr>
                        <a:t>F1 Score</a:t>
                      </a:r>
                    </a:p>
                  </a:txBody>
                  <a:tcPr/>
                </a:tc>
                <a:extLst>
                  <a:ext uri="{0D108BD9-81ED-4DB2-BD59-A6C34878D82A}">
                    <a16:rowId xmlns:a16="http://schemas.microsoft.com/office/drawing/2014/main" val="2620198587"/>
                  </a:ext>
                </a:extLst>
              </a:tr>
              <a:tr h="370840">
                <a:tc>
                  <a:txBody>
                    <a:bodyPr/>
                    <a:lstStyle/>
                    <a:p>
                      <a:r>
                        <a:rPr lang="en-US" dirty="0">
                          <a:solidFill>
                            <a:schemeClr val="bg1"/>
                          </a:solidFill>
                        </a:rPr>
                        <a:t>3-XOR</a:t>
                      </a:r>
                    </a:p>
                  </a:txBody>
                  <a:tcPr/>
                </a:tc>
                <a:tc>
                  <a:txBody>
                    <a:bodyPr/>
                    <a:lstStyle/>
                    <a:p>
                      <a:r>
                        <a:rPr lang="en-US" dirty="0">
                          <a:solidFill>
                            <a:schemeClr val="bg1"/>
                          </a:solidFill>
                        </a:rPr>
                        <a:t>0.93642</a:t>
                      </a:r>
                    </a:p>
                  </a:txBody>
                  <a:tcPr/>
                </a:tc>
                <a:tc>
                  <a:txBody>
                    <a:bodyPr/>
                    <a:lstStyle/>
                    <a:p>
                      <a:r>
                        <a:rPr lang="en-US" dirty="0">
                          <a:solidFill>
                            <a:schemeClr val="bg1"/>
                          </a:solidFill>
                        </a:rPr>
                        <a:t>0.93698</a:t>
                      </a:r>
                    </a:p>
                  </a:txBody>
                  <a:tcPr/>
                </a:tc>
                <a:tc>
                  <a:txBody>
                    <a:bodyPr/>
                    <a:lstStyle/>
                    <a:p>
                      <a:r>
                        <a:rPr lang="en-US" dirty="0">
                          <a:solidFill>
                            <a:schemeClr val="bg1"/>
                          </a:solidFill>
                        </a:rPr>
                        <a:t>0.9367</a:t>
                      </a:r>
                    </a:p>
                  </a:txBody>
                  <a:tcPr/>
                </a:tc>
                <a:extLst>
                  <a:ext uri="{0D108BD9-81ED-4DB2-BD59-A6C34878D82A}">
                    <a16:rowId xmlns:a16="http://schemas.microsoft.com/office/drawing/2014/main" val="2885839082"/>
                  </a:ext>
                </a:extLst>
              </a:tr>
              <a:tr h="370840">
                <a:tc>
                  <a:txBody>
                    <a:bodyPr/>
                    <a:lstStyle/>
                    <a:p>
                      <a:r>
                        <a:rPr lang="en-US" dirty="0">
                          <a:solidFill>
                            <a:schemeClr val="bg1"/>
                          </a:solidFill>
                        </a:rPr>
                        <a:t>4-XOR</a:t>
                      </a:r>
                    </a:p>
                  </a:txBody>
                  <a:tcPr/>
                </a:tc>
                <a:tc>
                  <a:txBody>
                    <a:bodyPr/>
                    <a:lstStyle/>
                    <a:p>
                      <a:r>
                        <a:rPr lang="en-US" dirty="0">
                          <a:solidFill>
                            <a:schemeClr val="bg1"/>
                          </a:solidFill>
                        </a:rPr>
                        <a:t>0.8860</a:t>
                      </a:r>
                    </a:p>
                  </a:txBody>
                  <a:tcPr/>
                </a:tc>
                <a:tc>
                  <a:txBody>
                    <a:bodyPr/>
                    <a:lstStyle/>
                    <a:p>
                      <a:r>
                        <a:rPr lang="en-US" dirty="0">
                          <a:solidFill>
                            <a:schemeClr val="bg1"/>
                          </a:solidFill>
                        </a:rPr>
                        <a:t>0.88382</a:t>
                      </a:r>
                    </a:p>
                  </a:txBody>
                  <a:tcPr/>
                </a:tc>
                <a:tc>
                  <a:txBody>
                    <a:bodyPr/>
                    <a:lstStyle/>
                    <a:p>
                      <a:r>
                        <a:rPr lang="en-US" dirty="0">
                          <a:solidFill>
                            <a:schemeClr val="bg1"/>
                          </a:solidFill>
                        </a:rPr>
                        <a:t>0.88491</a:t>
                      </a:r>
                    </a:p>
                  </a:txBody>
                  <a:tcPr/>
                </a:tc>
                <a:extLst>
                  <a:ext uri="{0D108BD9-81ED-4DB2-BD59-A6C34878D82A}">
                    <a16:rowId xmlns:a16="http://schemas.microsoft.com/office/drawing/2014/main" val="257983768"/>
                  </a:ext>
                </a:extLst>
              </a:tr>
            </a:tbl>
          </a:graphicData>
        </a:graphic>
      </p:graphicFrame>
    </p:spTree>
    <p:extLst>
      <p:ext uri="{BB962C8B-B14F-4D97-AF65-F5344CB8AC3E}">
        <p14:creationId xmlns:p14="http://schemas.microsoft.com/office/powerpoint/2010/main" val="2751763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287336" y="105588"/>
            <a:ext cx="7721753"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64 bit configuration training</a:t>
            </a:r>
            <a:endParaRPr dirty="0"/>
          </a:p>
        </p:txBody>
      </p:sp>
      <p:cxnSp>
        <p:nvCxnSpPr>
          <p:cNvPr id="234" name="Google Shape;234;p46"/>
          <p:cNvCxnSpPr/>
          <p:nvPr/>
        </p:nvCxnSpPr>
        <p:spPr>
          <a:xfrm>
            <a:off x="375037" y="7458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9" name="Subtitle 4">
            <a:extLst>
              <a:ext uri="{FF2B5EF4-FFF2-40B4-BE49-F238E27FC236}">
                <a16:creationId xmlns:a16="http://schemas.microsoft.com/office/drawing/2014/main" id="{A796930E-77EC-A5B5-14D8-8D6568F566A4}"/>
              </a:ext>
            </a:extLst>
          </p:cNvPr>
          <p:cNvSpPr txBox="1">
            <a:spLocks/>
          </p:cNvSpPr>
          <p:nvPr/>
        </p:nvSpPr>
        <p:spPr>
          <a:xfrm flipH="1">
            <a:off x="124640" y="932193"/>
            <a:ext cx="8351855" cy="6975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algn="l">
              <a:buFont typeface="Arial" panose="020B0604020202020204" pitchFamily="34" charset="0"/>
              <a:buChar char="•"/>
            </a:pPr>
            <a:r>
              <a:rPr lang="en-US" dirty="0"/>
              <a:t>Learning rate of 0.001</a:t>
            </a:r>
          </a:p>
          <a:p>
            <a:pPr algn="l">
              <a:buFont typeface="Arial" panose="020B0604020202020204" pitchFamily="34" charset="0"/>
              <a:buChar char="•"/>
            </a:pPr>
            <a:r>
              <a:rPr lang="en-US" dirty="0"/>
              <a:t>Dropout 0.2</a:t>
            </a:r>
          </a:p>
          <a:p>
            <a:pPr algn="l"/>
            <a:endParaRPr lang="en-US" dirty="0"/>
          </a:p>
        </p:txBody>
      </p:sp>
    </p:spTree>
    <p:extLst>
      <p:ext uri="{BB962C8B-B14F-4D97-AF65-F5344CB8AC3E}">
        <p14:creationId xmlns:p14="http://schemas.microsoft.com/office/powerpoint/2010/main" val="3415813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287336" y="105588"/>
            <a:ext cx="7721753"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2-XOR 64 bit 4M training dataset</a:t>
            </a:r>
            <a:endParaRPr dirty="0"/>
          </a:p>
        </p:txBody>
      </p:sp>
      <p:cxnSp>
        <p:nvCxnSpPr>
          <p:cNvPr id="234" name="Google Shape;234;p46"/>
          <p:cNvCxnSpPr/>
          <p:nvPr/>
        </p:nvCxnSpPr>
        <p:spPr>
          <a:xfrm>
            <a:off x="375037" y="7458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9" name="Subtitle 4">
            <a:extLst>
              <a:ext uri="{FF2B5EF4-FFF2-40B4-BE49-F238E27FC236}">
                <a16:creationId xmlns:a16="http://schemas.microsoft.com/office/drawing/2014/main" id="{A796930E-77EC-A5B5-14D8-8D6568F566A4}"/>
              </a:ext>
            </a:extLst>
          </p:cNvPr>
          <p:cNvSpPr txBox="1">
            <a:spLocks/>
          </p:cNvSpPr>
          <p:nvPr/>
        </p:nvSpPr>
        <p:spPr>
          <a:xfrm flipH="1">
            <a:off x="77015" y="3637293"/>
            <a:ext cx="8351855" cy="6975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algn="l">
              <a:buFont typeface="Arial" panose="020B0604020202020204" pitchFamily="34" charset="0"/>
              <a:buChar char="•"/>
            </a:pPr>
            <a:r>
              <a:rPr lang="en-US" dirty="0"/>
              <a:t>4M training data are used for training,2.6x10^-11% of total combinations</a:t>
            </a:r>
          </a:p>
          <a:p>
            <a:pPr algn="l">
              <a:buFont typeface="Arial" panose="020B0604020202020204" pitchFamily="34" charset="0"/>
              <a:buChar char="•"/>
            </a:pPr>
            <a:r>
              <a:rPr lang="en-US" dirty="0"/>
              <a:t>1M testing data </a:t>
            </a:r>
          </a:p>
          <a:p>
            <a:pPr algn="l">
              <a:buFont typeface="Arial" panose="020B0604020202020204" pitchFamily="34" charset="0"/>
              <a:buChar char="•"/>
            </a:pPr>
            <a:r>
              <a:rPr lang="en-US" dirty="0"/>
              <a:t>Final test loss of 0.57</a:t>
            </a:r>
          </a:p>
          <a:p>
            <a:pPr algn="l">
              <a:buFont typeface="Arial" panose="020B0604020202020204" pitchFamily="34" charset="0"/>
              <a:buChar char="•"/>
            </a:pPr>
            <a:r>
              <a:rPr lang="en-US" dirty="0"/>
              <a:t>Final accuracy of 72.40%</a:t>
            </a:r>
          </a:p>
          <a:p>
            <a:pPr marL="114300" indent="0" algn="l"/>
            <a:endParaRPr lang="en-US" dirty="0"/>
          </a:p>
          <a:p>
            <a:pPr algn="l"/>
            <a:endParaRPr lang="en-US" dirty="0"/>
          </a:p>
        </p:txBody>
      </p:sp>
      <p:pic>
        <p:nvPicPr>
          <p:cNvPr id="3" name="Picture 2">
            <a:extLst>
              <a:ext uri="{FF2B5EF4-FFF2-40B4-BE49-F238E27FC236}">
                <a16:creationId xmlns:a16="http://schemas.microsoft.com/office/drawing/2014/main" id="{39D71B8D-66A5-7B8C-5E50-651EB2241FAE}"/>
              </a:ext>
            </a:extLst>
          </p:cNvPr>
          <p:cNvPicPr>
            <a:picLocks noChangeAspect="1"/>
          </p:cNvPicPr>
          <p:nvPr/>
        </p:nvPicPr>
        <p:blipFill>
          <a:blip r:embed="rId3"/>
          <a:stretch>
            <a:fillRect/>
          </a:stretch>
        </p:blipFill>
        <p:spPr>
          <a:xfrm>
            <a:off x="389075" y="579276"/>
            <a:ext cx="3810007" cy="2977249"/>
          </a:xfrm>
          <a:prstGeom prst="rect">
            <a:avLst/>
          </a:prstGeom>
        </p:spPr>
      </p:pic>
      <p:pic>
        <p:nvPicPr>
          <p:cNvPr id="6" name="Picture 5">
            <a:extLst>
              <a:ext uri="{FF2B5EF4-FFF2-40B4-BE49-F238E27FC236}">
                <a16:creationId xmlns:a16="http://schemas.microsoft.com/office/drawing/2014/main" id="{4DD4F5A9-5435-4074-CA8F-B60E84EBD8AA}"/>
              </a:ext>
            </a:extLst>
          </p:cNvPr>
          <p:cNvPicPr>
            <a:picLocks noChangeAspect="1"/>
          </p:cNvPicPr>
          <p:nvPr/>
        </p:nvPicPr>
        <p:blipFill>
          <a:blip r:embed="rId4"/>
          <a:stretch>
            <a:fillRect/>
          </a:stretch>
        </p:blipFill>
        <p:spPr>
          <a:xfrm>
            <a:off x="4618863" y="579277"/>
            <a:ext cx="3810007" cy="2977248"/>
          </a:xfrm>
          <a:prstGeom prst="rect">
            <a:avLst/>
          </a:prstGeom>
        </p:spPr>
      </p:pic>
    </p:spTree>
    <p:extLst>
      <p:ext uri="{BB962C8B-B14F-4D97-AF65-F5344CB8AC3E}">
        <p14:creationId xmlns:p14="http://schemas.microsoft.com/office/powerpoint/2010/main" val="2805777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287336" y="105588"/>
            <a:ext cx="7721753"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2-XOR 64 bit 9M training dataset</a:t>
            </a:r>
            <a:endParaRPr dirty="0"/>
          </a:p>
        </p:txBody>
      </p:sp>
      <p:cxnSp>
        <p:nvCxnSpPr>
          <p:cNvPr id="234" name="Google Shape;234;p46"/>
          <p:cNvCxnSpPr/>
          <p:nvPr/>
        </p:nvCxnSpPr>
        <p:spPr>
          <a:xfrm>
            <a:off x="375037" y="7458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9" name="Subtitle 4">
            <a:extLst>
              <a:ext uri="{FF2B5EF4-FFF2-40B4-BE49-F238E27FC236}">
                <a16:creationId xmlns:a16="http://schemas.microsoft.com/office/drawing/2014/main" id="{A796930E-77EC-A5B5-14D8-8D6568F566A4}"/>
              </a:ext>
            </a:extLst>
          </p:cNvPr>
          <p:cNvSpPr txBox="1">
            <a:spLocks/>
          </p:cNvSpPr>
          <p:nvPr/>
        </p:nvSpPr>
        <p:spPr>
          <a:xfrm flipH="1">
            <a:off x="77015" y="3637293"/>
            <a:ext cx="8351855" cy="6975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algn="l">
              <a:buFont typeface="Arial" panose="020B0604020202020204" pitchFamily="34" charset="0"/>
              <a:buChar char="•"/>
            </a:pPr>
            <a:r>
              <a:rPr lang="en-US" dirty="0"/>
              <a:t>9M training data are used for training,4.87x10^-11% of total combinations</a:t>
            </a:r>
          </a:p>
          <a:p>
            <a:pPr algn="l">
              <a:buFont typeface="Arial" panose="020B0604020202020204" pitchFamily="34" charset="0"/>
              <a:buChar char="•"/>
            </a:pPr>
            <a:r>
              <a:rPr lang="en-US" dirty="0"/>
              <a:t>1M testing data </a:t>
            </a:r>
          </a:p>
          <a:p>
            <a:pPr algn="l">
              <a:buFont typeface="Arial" panose="020B0604020202020204" pitchFamily="34" charset="0"/>
              <a:buChar char="•"/>
            </a:pPr>
            <a:r>
              <a:rPr lang="en-US" dirty="0"/>
              <a:t>Final test loss of 0.38</a:t>
            </a:r>
          </a:p>
          <a:p>
            <a:pPr algn="l">
              <a:buFont typeface="Arial" panose="020B0604020202020204" pitchFamily="34" charset="0"/>
              <a:buChar char="•"/>
            </a:pPr>
            <a:r>
              <a:rPr lang="en-US"/>
              <a:t>Final test accuracy </a:t>
            </a:r>
            <a:r>
              <a:rPr lang="en-US" dirty="0"/>
              <a:t>of 92.65%</a:t>
            </a:r>
          </a:p>
          <a:p>
            <a:pPr marL="114300" indent="0" algn="l"/>
            <a:endParaRPr lang="en-US" dirty="0"/>
          </a:p>
          <a:p>
            <a:pPr algn="l"/>
            <a:endParaRPr lang="en-US" dirty="0"/>
          </a:p>
        </p:txBody>
      </p:sp>
      <p:pic>
        <p:nvPicPr>
          <p:cNvPr id="4" name="Picture 3">
            <a:extLst>
              <a:ext uri="{FF2B5EF4-FFF2-40B4-BE49-F238E27FC236}">
                <a16:creationId xmlns:a16="http://schemas.microsoft.com/office/drawing/2014/main" id="{3AD0A355-0845-1110-9EB3-2199D6531D8C}"/>
              </a:ext>
            </a:extLst>
          </p:cNvPr>
          <p:cNvPicPr>
            <a:picLocks noChangeAspect="1"/>
          </p:cNvPicPr>
          <p:nvPr/>
        </p:nvPicPr>
        <p:blipFill>
          <a:blip r:embed="rId3"/>
          <a:stretch>
            <a:fillRect/>
          </a:stretch>
        </p:blipFill>
        <p:spPr>
          <a:xfrm>
            <a:off x="715130" y="808625"/>
            <a:ext cx="3468943" cy="2672552"/>
          </a:xfrm>
          <a:prstGeom prst="rect">
            <a:avLst/>
          </a:prstGeom>
        </p:spPr>
      </p:pic>
      <p:pic>
        <p:nvPicPr>
          <p:cNvPr id="7" name="Picture 6">
            <a:extLst>
              <a:ext uri="{FF2B5EF4-FFF2-40B4-BE49-F238E27FC236}">
                <a16:creationId xmlns:a16="http://schemas.microsoft.com/office/drawing/2014/main" id="{4B39B3F7-1FBE-7FCA-B14F-71B860D2187C}"/>
              </a:ext>
            </a:extLst>
          </p:cNvPr>
          <p:cNvPicPr>
            <a:picLocks noChangeAspect="1"/>
          </p:cNvPicPr>
          <p:nvPr/>
        </p:nvPicPr>
        <p:blipFill>
          <a:blip r:embed="rId4"/>
          <a:stretch>
            <a:fillRect/>
          </a:stretch>
        </p:blipFill>
        <p:spPr>
          <a:xfrm>
            <a:off x="4611867" y="765891"/>
            <a:ext cx="3575361" cy="2805914"/>
          </a:xfrm>
          <a:prstGeom prst="rect">
            <a:avLst/>
          </a:prstGeom>
        </p:spPr>
      </p:pic>
    </p:spTree>
    <p:extLst>
      <p:ext uri="{BB962C8B-B14F-4D97-AF65-F5344CB8AC3E}">
        <p14:creationId xmlns:p14="http://schemas.microsoft.com/office/powerpoint/2010/main" val="4051782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287336" y="105588"/>
            <a:ext cx="7721753"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2-XOR 64 bit with 4M and 9M dataset</a:t>
            </a:r>
            <a:endParaRPr dirty="0"/>
          </a:p>
        </p:txBody>
      </p:sp>
      <p:cxnSp>
        <p:nvCxnSpPr>
          <p:cNvPr id="234" name="Google Shape;234;p46"/>
          <p:cNvCxnSpPr/>
          <p:nvPr/>
        </p:nvCxnSpPr>
        <p:spPr>
          <a:xfrm>
            <a:off x="375037" y="7458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2" name="Table 1">
            <a:extLst>
              <a:ext uri="{FF2B5EF4-FFF2-40B4-BE49-F238E27FC236}">
                <a16:creationId xmlns:a16="http://schemas.microsoft.com/office/drawing/2014/main" id="{84594D3B-43C6-EC9B-B09E-F3BD413BEA00}"/>
              </a:ext>
            </a:extLst>
          </p:cNvPr>
          <p:cNvGraphicFramePr>
            <a:graphicFrameLocks noGrp="1"/>
          </p:cNvGraphicFramePr>
          <p:nvPr>
            <p:extLst>
              <p:ext uri="{D42A27DB-BD31-4B8C-83A1-F6EECF244321}">
                <p14:modId xmlns:p14="http://schemas.microsoft.com/office/powerpoint/2010/main" val="532318932"/>
              </p:ext>
            </p:extLst>
          </p:nvPr>
        </p:nvGraphicFramePr>
        <p:xfrm>
          <a:off x="1530927" y="612249"/>
          <a:ext cx="6296892" cy="1112520"/>
        </p:xfrm>
        <a:graphic>
          <a:graphicData uri="http://schemas.openxmlformats.org/drawingml/2006/table">
            <a:tbl>
              <a:tblPr firstRow="1" bandRow="1">
                <a:tableStyleId>{D4060782-47DB-4FE4-AF33-B5DB232A5C4E}</a:tableStyleId>
              </a:tblPr>
              <a:tblGrid>
                <a:gridCol w="1049482">
                  <a:extLst>
                    <a:ext uri="{9D8B030D-6E8A-4147-A177-3AD203B41FA5}">
                      <a16:colId xmlns:a16="http://schemas.microsoft.com/office/drawing/2014/main" val="678276515"/>
                    </a:ext>
                  </a:extLst>
                </a:gridCol>
                <a:gridCol w="1049482">
                  <a:extLst>
                    <a:ext uri="{9D8B030D-6E8A-4147-A177-3AD203B41FA5}">
                      <a16:colId xmlns:a16="http://schemas.microsoft.com/office/drawing/2014/main" val="2453144245"/>
                    </a:ext>
                  </a:extLst>
                </a:gridCol>
                <a:gridCol w="1049482">
                  <a:extLst>
                    <a:ext uri="{9D8B030D-6E8A-4147-A177-3AD203B41FA5}">
                      <a16:colId xmlns:a16="http://schemas.microsoft.com/office/drawing/2014/main" val="3839560682"/>
                    </a:ext>
                  </a:extLst>
                </a:gridCol>
                <a:gridCol w="1049482">
                  <a:extLst>
                    <a:ext uri="{9D8B030D-6E8A-4147-A177-3AD203B41FA5}">
                      <a16:colId xmlns:a16="http://schemas.microsoft.com/office/drawing/2014/main" val="1145115420"/>
                    </a:ext>
                  </a:extLst>
                </a:gridCol>
                <a:gridCol w="1049482">
                  <a:extLst>
                    <a:ext uri="{9D8B030D-6E8A-4147-A177-3AD203B41FA5}">
                      <a16:colId xmlns:a16="http://schemas.microsoft.com/office/drawing/2014/main" val="3259617623"/>
                    </a:ext>
                  </a:extLst>
                </a:gridCol>
                <a:gridCol w="1049482">
                  <a:extLst>
                    <a:ext uri="{9D8B030D-6E8A-4147-A177-3AD203B41FA5}">
                      <a16:colId xmlns:a16="http://schemas.microsoft.com/office/drawing/2014/main" val="1181154331"/>
                    </a:ext>
                  </a:extLst>
                </a:gridCol>
              </a:tblGrid>
              <a:tr h="370840">
                <a:tc>
                  <a:txBody>
                    <a:bodyPr/>
                    <a:lstStyle/>
                    <a:p>
                      <a:endParaRPr lang="en-US" dirty="0">
                        <a:solidFill>
                          <a:schemeClr val="bg1"/>
                        </a:solidFill>
                      </a:endParaRPr>
                    </a:p>
                  </a:txBody>
                  <a:tcPr/>
                </a:tc>
                <a:tc>
                  <a:txBody>
                    <a:bodyPr/>
                    <a:lstStyle/>
                    <a:p>
                      <a:r>
                        <a:rPr lang="en-US" dirty="0">
                          <a:solidFill>
                            <a:schemeClr val="bg1"/>
                          </a:solidFill>
                        </a:rPr>
                        <a:t>True Pos</a:t>
                      </a:r>
                    </a:p>
                  </a:txBody>
                  <a:tcPr/>
                </a:tc>
                <a:tc>
                  <a:txBody>
                    <a:bodyPr/>
                    <a:lstStyle/>
                    <a:p>
                      <a:r>
                        <a:rPr lang="en-US" dirty="0">
                          <a:solidFill>
                            <a:schemeClr val="bg1"/>
                          </a:solidFill>
                        </a:rPr>
                        <a:t>False Pos</a:t>
                      </a:r>
                    </a:p>
                  </a:txBody>
                  <a:tcPr/>
                </a:tc>
                <a:tc>
                  <a:txBody>
                    <a:bodyPr/>
                    <a:lstStyle/>
                    <a:p>
                      <a:r>
                        <a:rPr lang="en-US" dirty="0">
                          <a:solidFill>
                            <a:schemeClr val="bg1"/>
                          </a:solidFill>
                        </a:rPr>
                        <a:t>True Neg</a:t>
                      </a:r>
                    </a:p>
                  </a:txBody>
                  <a:tcPr/>
                </a:tc>
                <a:tc>
                  <a:txBody>
                    <a:bodyPr/>
                    <a:lstStyle/>
                    <a:p>
                      <a:r>
                        <a:rPr lang="en-US" dirty="0">
                          <a:solidFill>
                            <a:schemeClr val="bg1"/>
                          </a:solidFill>
                        </a:rPr>
                        <a:t>False Neg</a:t>
                      </a:r>
                    </a:p>
                  </a:txBody>
                  <a:tcPr/>
                </a:tc>
                <a:tc>
                  <a:txBody>
                    <a:bodyPr/>
                    <a:lstStyle/>
                    <a:p>
                      <a:r>
                        <a:rPr lang="en-US" dirty="0">
                          <a:solidFill>
                            <a:schemeClr val="bg1"/>
                          </a:solidFill>
                        </a:rPr>
                        <a:t>Accuracy</a:t>
                      </a:r>
                    </a:p>
                  </a:txBody>
                  <a:tcPr/>
                </a:tc>
                <a:extLst>
                  <a:ext uri="{0D108BD9-81ED-4DB2-BD59-A6C34878D82A}">
                    <a16:rowId xmlns:a16="http://schemas.microsoft.com/office/drawing/2014/main" val="27340400"/>
                  </a:ext>
                </a:extLst>
              </a:tr>
              <a:tr h="370840">
                <a:tc>
                  <a:txBody>
                    <a:bodyPr/>
                    <a:lstStyle/>
                    <a:p>
                      <a:r>
                        <a:rPr lang="en-US" dirty="0">
                          <a:solidFill>
                            <a:schemeClr val="bg1"/>
                          </a:solidFill>
                        </a:rPr>
                        <a:t>4M</a:t>
                      </a:r>
                    </a:p>
                  </a:txBody>
                  <a:tcPr/>
                </a:tc>
                <a:tc>
                  <a:txBody>
                    <a:bodyPr/>
                    <a:lstStyle/>
                    <a:p>
                      <a:r>
                        <a:rPr lang="en-US" dirty="0">
                          <a:solidFill>
                            <a:schemeClr val="bg1"/>
                          </a:solidFill>
                        </a:rPr>
                        <a:t>7057998</a:t>
                      </a:r>
                    </a:p>
                  </a:txBody>
                  <a:tcPr/>
                </a:tc>
                <a:tc>
                  <a:txBody>
                    <a:bodyPr/>
                    <a:lstStyle/>
                    <a:p>
                      <a:r>
                        <a:rPr lang="en-US" dirty="0">
                          <a:solidFill>
                            <a:schemeClr val="bg1"/>
                          </a:solidFill>
                        </a:rPr>
                        <a:t>2558606</a:t>
                      </a:r>
                    </a:p>
                  </a:txBody>
                  <a:tcPr/>
                </a:tc>
                <a:tc>
                  <a:txBody>
                    <a:bodyPr/>
                    <a:lstStyle/>
                    <a:p>
                      <a:r>
                        <a:rPr lang="en-US" dirty="0">
                          <a:solidFill>
                            <a:schemeClr val="bg1"/>
                          </a:solidFill>
                        </a:rPr>
                        <a:t>7428426</a:t>
                      </a:r>
                    </a:p>
                  </a:txBody>
                  <a:tcPr/>
                </a:tc>
                <a:tc>
                  <a:txBody>
                    <a:bodyPr/>
                    <a:lstStyle/>
                    <a:p>
                      <a:r>
                        <a:rPr lang="en-US" dirty="0">
                          <a:solidFill>
                            <a:schemeClr val="bg1"/>
                          </a:solidFill>
                        </a:rPr>
                        <a:t>2954969</a:t>
                      </a:r>
                    </a:p>
                  </a:txBody>
                  <a:tcPr/>
                </a:tc>
                <a:tc>
                  <a:txBody>
                    <a:bodyPr/>
                    <a:lstStyle/>
                    <a:p>
                      <a:r>
                        <a:rPr lang="en-US" dirty="0">
                          <a:solidFill>
                            <a:schemeClr val="bg1"/>
                          </a:solidFill>
                        </a:rPr>
                        <a:t>72.43%</a:t>
                      </a:r>
                    </a:p>
                  </a:txBody>
                  <a:tcPr/>
                </a:tc>
                <a:extLst>
                  <a:ext uri="{0D108BD9-81ED-4DB2-BD59-A6C34878D82A}">
                    <a16:rowId xmlns:a16="http://schemas.microsoft.com/office/drawing/2014/main" val="380189477"/>
                  </a:ext>
                </a:extLst>
              </a:tr>
              <a:tr h="370840">
                <a:tc>
                  <a:txBody>
                    <a:bodyPr/>
                    <a:lstStyle/>
                    <a:p>
                      <a:r>
                        <a:rPr lang="en-US" dirty="0">
                          <a:solidFill>
                            <a:schemeClr val="bg1"/>
                          </a:solidFill>
                        </a:rPr>
                        <a:t>9M</a:t>
                      </a:r>
                    </a:p>
                  </a:txBody>
                  <a:tcPr/>
                </a:tc>
                <a:tc>
                  <a:txBody>
                    <a:bodyPr/>
                    <a:lstStyle/>
                    <a:p>
                      <a:r>
                        <a:rPr lang="en-US" dirty="0">
                          <a:solidFill>
                            <a:schemeClr val="bg1"/>
                          </a:solidFill>
                        </a:rPr>
                        <a:t>9248380</a:t>
                      </a:r>
                    </a:p>
                  </a:txBody>
                  <a:tcPr/>
                </a:tc>
                <a:tc>
                  <a:txBody>
                    <a:bodyPr/>
                    <a:lstStyle/>
                    <a:p>
                      <a:r>
                        <a:rPr lang="en-US" dirty="0">
                          <a:solidFill>
                            <a:schemeClr val="bg1"/>
                          </a:solidFill>
                        </a:rPr>
                        <a:t>703938</a:t>
                      </a:r>
                    </a:p>
                  </a:txBody>
                  <a:tcPr/>
                </a:tc>
                <a:tc>
                  <a:txBody>
                    <a:bodyPr/>
                    <a:lstStyle/>
                    <a:p>
                      <a:r>
                        <a:rPr lang="en-US" dirty="0">
                          <a:solidFill>
                            <a:schemeClr val="bg1"/>
                          </a:solidFill>
                        </a:rPr>
                        <a:t>9283879</a:t>
                      </a:r>
                    </a:p>
                  </a:txBody>
                  <a:tcPr/>
                </a:tc>
                <a:tc>
                  <a:txBody>
                    <a:bodyPr/>
                    <a:lstStyle/>
                    <a:p>
                      <a:r>
                        <a:rPr lang="en-US" dirty="0">
                          <a:solidFill>
                            <a:schemeClr val="bg1"/>
                          </a:solidFill>
                        </a:rPr>
                        <a:t>763802</a:t>
                      </a:r>
                    </a:p>
                  </a:txBody>
                  <a:tcPr/>
                </a:tc>
                <a:tc>
                  <a:txBody>
                    <a:bodyPr/>
                    <a:lstStyle/>
                    <a:p>
                      <a:r>
                        <a:rPr lang="en-US" dirty="0">
                          <a:solidFill>
                            <a:schemeClr val="bg1"/>
                          </a:solidFill>
                        </a:rPr>
                        <a:t>92.66%</a:t>
                      </a:r>
                    </a:p>
                  </a:txBody>
                  <a:tcPr/>
                </a:tc>
                <a:extLst>
                  <a:ext uri="{0D108BD9-81ED-4DB2-BD59-A6C34878D82A}">
                    <a16:rowId xmlns:a16="http://schemas.microsoft.com/office/drawing/2014/main" val="2822140704"/>
                  </a:ext>
                </a:extLst>
              </a:tr>
            </a:tbl>
          </a:graphicData>
        </a:graphic>
      </p:graphicFrame>
      <p:graphicFrame>
        <p:nvGraphicFramePr>
          <p:cNvPr id="3" name="Table 2">
            <a:extLst>
              <a:ext uri="{FF2B5EF4-FFF2-40B4-BE49-F238E27FC236}">
                <a16:creationId xmlns:a16="http://schemas.microsoft.com/office/drawing/2014/main" id="{AA3AEBA0-7808-DAFC-EDEF-7127D9644AEB}"/>
              </a:ext>
            </a:extLst>
          </p:cNvPr>
          <p:cNvGraphicFramePr>
            <a:graphicFrameLocks noGrp="1"/>
          </p:cNvGraphicFramePr>
          <p:nvPr>
            <p:extLst>
              <p:ext uri="{D42A27DB-BD31-4B8C-83A1-F6EECF244321}">
                <p14:modId xmlns:p14="http://schemas.microsoft.com/office/powerpoint/2010/main" val="3060606640"/>
              </p:ext>
            </p:extLst>
          </p:nvPr>
        </p:nvGraphicFramePr>
        <p:xfrm>
          <a:off x="2473036" y="2028017"/>
          <a:ext cx="4197928" cy="1112520"/>
        </p:xfrm>
        <a:graphic>
          <a:graphicData uri="http://schemas.openxmlformats.org/drawingml/2006/table">
            <a:tbl>
              <a:tblPr firstRow="1" bandRow="1">
                <a:tableStyleId>{D4060782-47DB-4FE4-AF33-B5DB232A5C4E}</a:tableStyleId>
              </a:tblPr>
              <a:tblGrid>
                <a:gridCol w="1049482">
                  <a:extLst>
                    <a:ext uri="{9D8B030D-6E8A-4147-A177-3AD203B41FA5}">
                      <a16:colId xmlns:a16="http://schemas.microsoft.com/office/drawing/2014/main" val="4064012420"/>
                    </a:ext>
                  </a:extLst>
                </a:gridCol>
                <a:gridCol w="1049482">
                  <a:extLst>
                    <a:ext uri="{9D8B030D-6E8A-4147-A177-3AD203B41FA5}">
                      <a16:colId xmlns:a16="http://schemas.microsoft.com/office/drawing/2014/main" val="1416384974"/>
                    </a:ext>
                  </a:extLst>
                </a:gridCol>
                <a:gridCol w="1049482">
                  <a:extLst>
                    <a:ext uri="{9D8B030D-6E8A-4147-A177-3AD203B41FA5}">
                      <a16:colId xmlns:a16="http://schemas.microsoft.com/office/drawing/2014/main" val="2162317723"/>
                    </a:ext>
                  </a:extLst>
                </a:gridCol>
                <a:gridCol w="1049482">
                  <a:extLst>
                    <a:ext uri="{9D8B030D-6E8A-4147-A177-3AD203B41FA5}">
                      <a16:colId xmlns:a16="http://schemas.microsoft.com/office/drawing/2014/main" val="2296026371"/>
                    </a:ext>
                  </a:extLst>
                </a:gridCol>
              </a:tblGrid>
              <a:tr h="370840">
                <a:tc>
                  <a:txBody>
                    <a:bodyPr/>
                    <a:lstStyle/>
                    <a:p>
                      <a:endParaRPr lang="en-US" dirty="0">
                        <a:solidFill>
                          <a:schemeClr val="bg1"/>
                        </a:solidFill>
                      </a:endParaRPr>
                    </a:p>
                  </a:txBody>
                  <a:tcPr/>
                </a:tc>
                <a:tc>
                  <a:txBody>
                    <a:bodyPr/>
                    <a:lstStyle/>
                    <a:p>
                      <a:r>
                        <a:rPr lang="en-US" dirty="0">
                          <a:solidFill>
                            <a:schemeClr val="bg1"/>
                          </a:solidFill>
                        </a:rPr>
                        <a:t>Precision</a:t>
                      </a:r>
                    </a:p>
                  </a:txBody>
                  <a:tcPr/>
                </a:tc>
                <a:tc>
                  <a:txBody>
                    <a:bodyPr/>
                    <a:lstStyle/>
                    <a:p>
                      <a:r>
                        <a:rPr lang="en-US" dirty="0">
                          <a:solidFill>
                            <a:schemeClr val="bg1"/>
                          </a:solidFill>
                        </a:rPr>
                        <a:t>Recall </a:t>
                      </a:r>
                    </a:p>
                  </a:txBody>
                  <a:tcPr/>
                </a:tc>
                <a:tc>
                  <a:txBody>
                    <a:bodyPr/>
                    <a:lstStyle/>
                    <a:p>
                      <a:r>
                        <a:rPr lang="en-US" dirty="0">
                          <a:solidFill>
                            <a:schemeClr val="bg1"/>
                          </a:solidFill>
                        </a:rPr>
                        <a:t>F1 Score</a:t>
                      </a:r>
                    </a:p>
                  </a:txBody>
                  <a:tcPr/>
                </a:tc>
                <a:extLst>
                  <a:ext uri="{0D108BD9-81ED-4DB2-BD59-A6C34878D82A}">
                    <a16:rowId xmlns:a16="http://schemas.microsoft.com/office/drawing/2014/main" val="2620198587"/>
                  </a:ext>
                </a:extLst>
              </a:tr>
              <a:tr h="370840">
                <a:tc>
                  <a:txBody>
                    <a:bodyPr/>
                    <a:lstStyle/>
                    <a:p>
                      <a:r>
                        <a:rPr lang="en-US" dirty="0">
                          <a:solidFill>
                            <a:schemeClr val="bg1"/>
                          </a:solidFill>
                        </a:rPr>
                        <a:t>4M</a:t>
                      </a:r>
                    </a:p>
                  </a:txBody>
                  <a:tcPr/>
                </a:tc>
                <a:tc>
                  <a:txBody>
                    <a:bodyPr/>
                    <a:lstStyle/>
                    <a:p>
                      <a:r>
                        <a:rPr lang="en-US" dirty="0">
                          <a:solidFill>
                            <a:schemeClr val="bg1"/>
                          </a:solidFill>
                        </a:rPr>
                        <a:t>0.73394</a:t>
                      </a:r>
                    </a:p>
                  </a:txBody>
                  <a:tcPr/>
                </a:tc>
                <a:tc>
                  <a:txBody>
                    <a:bodyPr/>
                    <a:lstStyle/>
                    <a:p>
                      <a:r>
                        <a:rPr lang="en-US" dirty="0">
                          <a:solidFill>
                            <a:schemeClr val="bg1"/>
                          </a:solidFill>
                        </a:rPr>
                        <a:t>0.70489</a:t>
                      </a:r>
                    </a:p>
                  </a:txBody>
                  <a:tcPr/>
                </a:tc>
                <a:tc>
                  <a:txBody>
                    <a:bodyPr/>
                    <a:lstStyle/>
                    <a:p>
                      <a:r>
                        <a:rPr lang="en-US" dirty="0">
                          <a:solidFill>
                            <a:schemeClr val="bg1"/>
                          </a:solidFill>
                        </a:rPr>
                        <a:t>0.71912</a:t>
                      </a:r>
                    </a:p>
                  </a:txBody>
                  <a:tcPr/>
                </a:tc>
                <a:extLst>
                  <a:ext uri="{0D108BD9-81ED-4DB2-BD59-A6C34878D82A}">
                    <a16:rowId xmlns:a16="http://schemas.microsoft.com/office/drawing/2014/main" val="2885839082"/>
                  </a:ext>
                </a:extLst>
              </a:tr>
              <a:tr h="370840">
                <a:tc>
                  <a:txBody>
                    <a:bodyPr/>
                    <a:lstStyle/>
                    <a:p>
                      <a:r>
                        <a:rPr lang="en-US" dirty="0">
                          <a:solidFill>
                            <a:schemeClr val="bg1"/>
                          </a:solidFill>
                        </a:rPr>
                        <a:t>9M</a:t>
                      </a:r>
                    </a:p>
                  </a:txBody>
                  <a:tcPr/>
                </a:tc>
                <a:tc>
                  <a:txBody>
                    <a:bodyPr/>
                    <a:lstStyle/>
                    <a:p>
                      <a:r>
                        <a:rPr lang="en-US" dirty="0">
                          <a:solidFill>
                            <a:schemeClr val="bg1"/>
                          </a:solidFill>
                        </a:rPr>
                        <a:t>0.929278</a:t>
                      </a:r>
                    </a:p>
                  </a:txBody>
                  <a:tcPr/>
                </a:tc>
                <a:tc>
                  <a:txBody>
                    <a:bodyPr/>
                    <a:lstStyle/>
                    <a:p>
                      <a:r>
                        <a:rPr lang="en-US" dirty="0">
                          <a:solidFill>
                            <a:schemeClr val="bg1"/>
                          </a:solidFill>
                        </a:rPr>
                        <a:t>0.92371</a:t>
                      </a:r>
                    </a:p>
                  </a:txBody>
                  <a:tcPr/>
                </a:tc>
                <a:tc>
                  <a:txBody>
                    <a:bodyPr/>
                    <a:lstStyle/>
                    <a:p>
                      <a:r>
                        <a:rPr lang="en-US">
                          <a:solidFill>
                            <a:schemeClr val="bg1"/>
                          </a:solidFill>
                        </a:rPr>
                        <a:t>0.92648</a:t>
                      </a:r>
                      <a:endParaRPr lang="en-US" dirty="0">
                        <a:solidFill>
                          <a:schemeClr val="bg1"/>
                        </a:solidFill>
                      </a:endParaRPr>
                    </a:p>
                  </a:txBody>
                  <a:tcPr/>
                </a:tc>
                <a:extLst>
                  <a:ext uri="{0D108BD9-81ED-4DB2-BD59-A6C34878D82A}">
                    <a16:rowId xmlns:a16="http://schemas.microsoft.com/office/drawing/2014/main" val="257983768"/>
                  </a:ext>
                </a:extLst>
              </a:tr>
            </a:tbl>
          </a:graphicData>
        </a:graphic>
      </p:graphicFrame>
    </p:spTree>
    <p:extLst>
      <p:ext uri="{BB962C8B-B14F-4D97-AF65-F5344CB8AC3E}">
        <p14:creationId xmlns:p14="http://schemas.microsoft.com/office/powerpoint/2010/main" val="2667420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Physical Unclonable Function (PUFs)</a:t>
            </a:r>
            <a:endParaRPr dirty="0">
              <a:solidFill>
                <a:schemeClr val="accent1"/>
              </a:solidFill>
            </a:endParaRPr>
          </a:p>
        </p:txBody>
      </p:sp>
      <p:sp>
        <p:nvSpPr>
          <p:cNvPr id="215" name="Google Shape;215;p44"/>
          <p:cNvSpPr txBox="1">
            <a:spLocks noGrp="1"/>
          </p:cNvSpPr>
          <p:nvPr>
            <p:ph type="body" idx="1"/>
          </p:nvPr>
        </p:nvSpPr>
        <p:spPr>
          <a:xfrm>
            <a:off x="938499" y="1659275"/>
            <a:ext cx="6058135" cy="27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effectLst/>
                <a:latin typeface="Arial" panose="020B0604020202020204" pitchFamily="34" charset="0"/>
              </a:rPr>
              <a:t>Physical Unclonable Functions or PUFs are one of the re-</a:t>
            </a:r>
            <a:br>
              <a:rPr lang="en-US" dirty="0"/>
            </a:br>
            <a:r>
              <a:rPr lang="en-US" b="0" i="0" dirty="0">
                <a:effectLst/>
                <a:latin typeface="Arial" panose="020B0604020202020204" pitchFamily="34" charset="0"/>
              </a:rPr>
              <a:t>cent emerging protocols in cryptographic protocols for IoT</a:t>
            </a:r>
            <a:br>
              <a:rPr lang="en-US" dirty="0"/>
            </a:br>
            <a:r>
              <a:rPr lang="en-US" b="0" i="0" dirty="0">
                <a:effectLst/>
                <a:latin typeface="Arial" panose="020B0604020202020204" pitchFamily="34" charset="0"/>
              </a:rPr>
              <a:t>authentication. It utilizes the manufacturing variations to</a:t>
            </a:r>
            <a:br>
              <a:rPr lang="en-US" dirty="0"/>
            </a:br>
            <a:r>
              <a:rPr lang="en-US" b="0" i="0" dirty="0">
                <a:effectLst/>
                <a:latin typeface="Arial" panose="020B0604020202020204" pitchFamily="34" charset="0"/>
              </a:rPr>
              <a:t>receive different responses from devices of same designs. </a:t>
            </a:r>
          </a:p>
          <a:p>
            <a:pPr marL="0" lvl="0" indent="0" algn="l" rtl="0">
              <a:spcBef>
                <a:spcPts val="0"/>
              </a:spcBef>
              <a:spcAft>
                <a:spcPts val="0"/>
              </a:spcAft>
              <a:buNone/>
            </a:pPr>
            <a:endParaRPr lang="en-US" b="0" i="0" dirty="0">
              <a:effectLst/>
              <a:latin typeface="Arial" panose="020B0604020202020204" pitchFamily="34" charset="0"/>
            </a:endParaRPr>
          </a:p>
          <a:p>
            <a:pPr marL="0" lvl="0" indent="0" algn="l" rtl="0">
              <a:spcBef>
                <a:spcPts val="0"/>
              </a:spcBef>
              <a:spcAft>
                <a:spcPts val="0"/>
              </a:spcAft>
              <a:buNone/>
            </a:pPr>
            <a:r>
              <a:rPr lang="en-US" b="0" i="0" dirty="0">
                <a:effectLst/>
                <a:latin typeface="Arial" panose="020B0604020202020204" pitchFamily="34" charset="0"/>
              </a:rPr>
              <a:t>It uses variability in production such as delays to receive different responses. These means that PUFs are designed so that two devices with similar designs will have different group of challenge response pairs.</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287336" y="105588"/>
            <a:ext cx="7721753"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a:t>
            </a:r>
            <a:endParaRPr dirty="0"/>
          </a:p>
        </p:txBody>
      </p:sp>
      <p:cxnSp>
        <p:nvCxnSpPr>
          <p:cNvPr id="234" name="Google Shape;234;p46"/>
          <p:cNvCxnSpPr/>
          <p:nvPr/>
        </p:nvCxnSpPr>
        <p:spPr>
          <a:xfrm>
            <a:off x="375037" y="7458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Subtitle 4">
            <a:extLst>
              <a:ext uri="{FF2B5EF4-FFF2-40B4-BE49-F238E27FC236}">
                <a16:creationId xmlns:a16="http://schemas.microsoft.com/office/drawing/2014/main" id="{8FF68E8D-63C5-5201-492A-E5687599660D}"/>
              </a:ext>
            </a:extLst>
          </p:cNvPr>
          <p:cNvSpPr txBox="1">
            <a:spLocks/>
          </p:cNvSpPr>
          <p:nvPr/>
        </p:nvSpPr>
        <p:spPr>
          <a:xfrm flipH="1">
            <a:off x="124640" y="932193"/>
            <a:ext cx="8351855" cy="6975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algn="l">
              <a:buFont typeface="Arial" panose="020B0604020202020204" pitchFamily="34" charset="0"/>
              <a:buChar char="•"/>
            </a:pPr>
            <a:r>
              <a:rPr lang="en-US" dirty="0"/>
              <a:t>The designed network was tested on 2-XOR, 3-XOR,  4-XOR 32 bit configurations and gave satisfactory performance at 1M training datasets for 2-XOR and 4M for 3-XOR and 4-XOR. It has 97.50% accuracy for 2-XOR 32 bit and  93.40% and 88.80% for 3-XOR and 4-XOR 32 bit respectively.</a:t>
            </a:r>
          </a:p>
          <a:p>
            <a:pPr algn="l">
              <a:buFont typeface="Arial" panose="020B0604020202020204" pitchFamily="34" charset="0"/>
              <a:buChar char="•"/>
            </a:pPr>
            <a:endParaRPr lang="en-US" dirty="0"/>
          </a:p>
          <a:p>
            <a:pPr algn="l">
              <a:buFont typeface="Arial" panose="020B0604020202020204" pitchFamily="34" charset="0"/>
              <a:buChar char="•"/>
            </a:pPr>
            <a:r>
              <a:rPr lang="en-US" dirty="0"/>
              <a:t>When tested on a 2-XOR 64 bit configuration, 9M datasets are required to have satisfactory performance. It was able to reach 92% accuracy at the end of 300 epochs.</a:t>
            </a:r>
          </a:p>
          <a:p>
            <a:pPr algn="l">
              <a:buFont typeface="Arial" panose="020B0604020202020204" pitchFamily="34" charset="0"/>
              <a:buChar char="•"/>
            </a:pPr>
            <a:endParaRPr lang="en-US" dirty="0"/>
          </a:p>
          <a:p>
            <a:pPr algn="l">
              <a:buFont typeface="Arial" panose="020B0604020202020204" pitchFamily="34" charset="0"/>
              <a:buChar char="•"/>
            </a:pPr>
            <a:r>
              <a:rPr lang="en-US" dirty="0"/>
              <a:t>This network could still be tested to other PUF configurations</a:t>
            </a:r>
          </a:p>
          <a:p>
            <a:pPr algn="l">
              <a:buFont typeface="Arial" panose="020B0604020202020204" pitchFamily="34" charset="0"/>
              <a:buChar char="•"/>
            </a:pPr>
            <a:endParaRPr lang="en-US" dirty="0"/>
          </a:p>
          <a:p>
            <a:pPr algn="l"/>
            <a:endParaRPr lang="en-US" dirty="0"/>
          </a:p>
        </p:txBody>
      </p:sp>
    </p:spTree>
    <p:extLst>
      <p:ext uri="{BB962C8B-B14F-4D97-AF65-F5344CB8AC3E}">
        <p14:creationId xmlns:p14="http://schemas.microsoft.com/office/powerpoint/2010/main" val="1658144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Arbiter PUFs</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Title 2">
            <a:extLst>
              <a:ext uri="{FF2B5EF4-FFF2-40B4-BE49-F238E27FC236}">
                <a16:creationId xmlns:a16="http://schemas.microsoft.com/office/drawing/2014/main" id="{D646605A-27D1-44D3-E88D-FB60BF7E74AE}"/>
              </a:ext>
            </a:extLst>
          </p:cNvPr>
          <p:cNvSpPr>
            <a:spLocks noGrp="1"/>
          </p:cNvSpPr>
          <p:nvPr>
            <p:ph type="title"/>
          </p:nvPr>
        </p:nvSpPr>
        <p:spPr/>
        <p:txBody>
          <a:bodyPr/>
          <a:lstStyle/>
          <a:p>
            <a:endParaRPr lang="en-US"/>
          </a:p>
        </p:txBody>
      </p:sp>
      <p:sp>
        <p:nvSpPr>
          <p:cNvPr id="7" name="Title 6">
            <a:extLst>
              <a:ext uri="{FF2B5EF4-FFF2-40B4-BE49-F238E27FC236}">
                <a16:creationId xmlns:a16="http://schemas.microsoft.com/office/drawing/2014/main" id="{BFCBDBBC-243E-4E06-6408-3AAF0E4A755A}"/>
              </a:ext>
            </a:extLst>
          </p:cNvPr>
          <p:cNvSpPr>
            <a:spLocks noGrp="1"/>
          </p:cNvSpPr>
          <p:nvPr>
            <p:ph type="title" idx="2"/>
          </p:nvPr>
        </p:nvSpPr>
        <p:spPr/>
        <p:txBody>
          <a:bodyPr/>
          <a:lstStyle/>
          <a:p>
            <a:endParaRPr lang="en-US"/>
          </a:p>
        </p:txBody>
      </p:sp>
      <p:pic>
        <p:nvPicPr>
          <p:cNvPr id="11" name="Picture 10">
            <a:extLst>
              <a:ext uri="{FF2B5EF4-FFF2-40B4-BE49-F238E27FC236}">
                <a16:creationId xmlns:a16="http://schemas.microsoft.com/office/drawing/2014/main" id="{6A79B18C-3F23-3809-A657-15BC613BA9DD}"/>
              </a:ext>
            </a:extLst>
          </p:cNvPr>
          <p:cNvPicPr>
            <a:picLocks noChangeAspect="1"/>
          </p:cNvPicPr>
          <p:nvPr/>
        </p:nvPicPr>
        <p:blipFill>
          <a:blip r:embed="rId3"/>
          <a:stretch>
            <a:fillRect/>
          </a:stretch>
        </p:blipFill>
        <p:spPr>
          <a:xfrm>
            <a:off x="433879" y="1019010"/>
            <a:ext cx="7943206" cy="310547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E9892E-ED4C-626F-B097-AD2278117C2C}"/>
              </a:ext>
            </a:extLst>
          </p:cNvPr>
          <p:cNvSpPr>
            <a:spLocks noGrp="1"/>
          </p:cNvSpPr>
          <p:nvPr>
            <p:ph type="title" idx="4"/>
          </p:nvPr>
        </p:nvSpPr>
        <p:spPr>
          <a:xfrm>
            <a:off x="938500" y="445025"/>
            <a:ext cx="4629300" cy="711249"/>
          </a:xfrm>
        </p:spPr>
        <p:txBody>
          <a:bodyPr/>
          <a:lstStyle/>
          <a:p>
            <a:r>
              <a:rPr lang="en-US" dirty="0"/>
              <a:t>XOR Arbiter PUFs</a:t>
            </a:r>
          </a:p>
        </p:txBody>
      </p:sp>
      <p:cxnSp>
        <p:nvCxnSpPr>
          <p:cNvPr id="7" name="Google Shape;222;p45">
            <a:extLst>
              <a:ext uri="{FF2B5EF4-FFF2-40B4-BE49-F238E27FC236}">
                <a16:creationId xmlns:a16="http://schemas.microsoft.com/office/drawing/2014/main" id="{E6167DBB-31EA-84F5-25D7-BBA451315150}"/>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9" name="Picture 8">
            <a:extLst>
              <a:ext uri="{FF2B5EF4-FFF2-40B4-BE49-F238E27FC236}">
                <a16:creationId xmlns:a16="http://schemas.microsoft.com/office/drawing/2014/main" id="{2CE6051E-6A57-45EC-C714-1F120C064152}"/>
              </a:ext>
            </a:extLst>
          </p:cNvPr>
          <p:cNvPicPr>
            <a:picLocks noChangeAspect="1"/>
          </p:cNvPicPr>
          <p:nvPr/>
        </p:nvPicPr>
        <p:blipFill>
          <a:blip r:embed="rId2"/>
          <a:stretch>
            <a:fillRect/>
          </a:stretch>
        </p:blipFill>
        <p:spPr>
          <a:xfrm>
            <a:off x="596304" y="1244513"/>
            <a:ext cx="7951392" cy="2944028"/>
          </a:xfrm>
          <a:prstGeom prst="rect">
            <a:avLst/>
          </a:prstGeom>
        </p:spPr>
      </p:pic>
    </p:spTree>
    <p:extLst>
      <p:ext uri="{BB962C8B-B14F-4D97-AF65-F5344CB8AC3E}">
        <p14:creationId xmlns:p14="http://schemas.microsoft.com/office/powerpoint/2010/main" val="2902026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Deep Learning</a:t>
            </a:r>
            <a:endParaRPr dirty="0">
              <a:solidFill>
                <a:schemeClr val="accent1"/>
              </a:solidFill>
            </a:endParaRPr>
          </a:p>
        </p:txBody>
      </p:sp>
      <p:sp>
        <p:nvSpPr>
          <p:cNvPr id="215" name="Google Shape;215;p44"/>
          <p:cNvSpPr txBox="1">
            <a:spLocks noGrp="1"/>
          </p:cNvSpPr>
          <p:nvPr>
            <p:ph type="body" idx="1"/>
          </p:nvPr>
        </p:nvSpPr>
        <p:spPr>
          <a:xfrm>
            <a:off x="938499" y="1659275"/>
            <a:ext cx="6058135" cy="27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Artificial intelligence has been having significant progress</a:t>
            </a:r>
          </a:p>
          <a:p>
            <a:pPr marL="0" lvl="0" indent="0" algn="l" rtl="0">
              <a:spcBef>
                <a:spcPts val="0"/>
              </a:spcBef>
              <a:spcAft>
                <a:spcPts val="0"/>
              </a:spcAft>
              <a:buNone/>
            </a:pPr>
            <a:r>
              <a:rPr lang="en-US" dirty="0"/>
              <a:t>in the recent years. Deep learning has been used in solving</a:t>
            </a:r>
          </a:p>
          <a:p>
            <a:pPr marL="0" lvl="0" indent="0" algn="l" rtl="0">
              <a:spcBef>
                <a:spcPts val="0"/>
              </a:spcBef>
              <a:spcAft>
                <a:spcPts val="0"/>
              </a:spcAft>
              <a:buNone/>
            </a:pPr>
            <a:r>
              <a:rPr lang="en-US" dirty="0"/>
              <a:t>different problems such as object detection, natural language</a:t>
            </a:r>
          </a:p>
          <a:p>
            <a:pPr marL="0" lvl="0" indent="0" algn="l" rtl="0">
              <a:spcBef>
                <a:spcPts val="0"/>
              </a:spcBef>
              <a:spcAft>
                <a:spcPts val="0"/>
              </a:spcAft>
              <a:buNone/>
            </a:pPr>
            <a:r>
              <a:rPr lang="en-US" dirty="0"/>
              <a:t>processing, or image generation</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611716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Original Transformer</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Title 6">
            <a:extLst>
              <a:ext uri="{FF2B5EF4-FFF2-40B4-BE49-F238E27FC236}">
                <a16:creationId xmlns:a16="http://schemas.microsoft.com/office/drawing/2014/main" id="{BFCBDBBC-243E-4E06-6408-3AAF0E4A755A}"/>
              </a:ext>
            </a:extLst>
          </p:cNvPr>
          <p:cNvSpPr>
            <a:spLocks noGrp="1"/>
          </p:cNvSpPr>
          <p:nvPr>
            <p:ph type="title" idx="2"/>
          </p:nvPr>
        </p:nvSpPr>
        <p:spPr/>
        <p:txBody>
          <a:bodyPr/>
          <a:lstStyle/>
          <a:p>
            <a:endParaRPr lang="en-US"/>
          </a:p>
        </p:txBody>
      </p:sp>
      <p:pic>
        <p:nvPicPr>
          <p:cNvPr id="4" name="Picture 3">
            <a:extLst>
              <a:ext uri="{FF2B5EF4-FFF2-40B4-BE49-F238E27FC236}">
                <a16:creationId xmlns:a16="http://schemas.microsoft.com/office/drawing/2014/main" id="{4EA69F96-1F65-3566-1AD6-19B474EB34B0}"/>
              </a:ext>
            </a:extLst>
          </p:cNvPr>
          <p:cNvPicPr>
            <a:picLocks noChangeAspect="1"/>
          </p:cNvPicPr>
          <p:nvPr/>
        </p:nvPicPr>
        <p:blipFill>
          <a:blip r:embed="rId3"/>
          <a:stretch>
            <a:fillRect/>
          </a:stretch>
        </p:blipFill>
        <p:spPr>
          <a:xfrm>
            <a:off x="4711168" y="414022"/>
            <a:ext cx="3700166" cy="4571263"/>
          </a:xfrm>
          <a:prstGeom prst="rect">
            <a:avLst/>
          </a:prstGeom>
        </p:spPr>
      </p:pic>
    </p:spTree>
    <p:extLst>
      <p:ext uri="{BB962C8B-B14F-4D97-AF65-F5344CB8AC3E}">
        <p14:creationId xmlns:p14="http://schemas.microsoft.com/office/powerpoint/2010/main" val="2761899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Vision Transformer</a:t>
            </a:r>
            <a:endParaRPr dirty="0"/>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Title 6">
            <a:extLst>
              <a:ext uri="{FF2B5EF4-FFF2-40B4-BE49-F238E27FC236}">
                <a16:creationId xmlns:a16="http://schemas.microsoft.com/office/drawing/2014/main" id="{BFCBDBBC-243E-4E06-6408-3AAF0E4A755A}"/>
              </a:ext>
            </a:extLst>
          </p:cNvPr>
          <p:cNvSpPr>
            <a:spLocks noGrp="1"/>
          </p:cNvSpPr>
          <p:nvPr>
            <p:ph type="title" idx="2"/>
          </p:nvPr>
        </p:nvSpPr>
        <p:spPr/>
        <p:txBody>
          <a:bodyPr/>
          <a:lstStyle/>
          <a:p>
            <a:endParaRPr lang="en-US"/>
          </a:p>
        </p:txBody>
      </p:sp>
      <p:pic>
        <p:nvPicPr>
          <p:cNvPr id="3" name="Picture 2">
            <a:extLst>
              <a:ext uri="{FF2B5EF4-FFF2-40B4-BE49-F238E27FC236}">
                <a16:creationId xmlns:a16="http://schemas.microsoft.com/office/drawing/2014/main" id="{25D3AFF9-CE7B-C4C9-0EAB-42573584F28F}"/>
              </a:ext>
            </a:extLst>
          </p:cNvPr>
          <p:cNvPicPr>
            <a:picLocks noChangeAspect="1"/>
          </p:cNvPicPr>
          <p:nvPr/>
        </p:nvPicPr>
        <p:blipFill>
          <a:blip r:embed="rId3"/>
          <a:stretch>
            <a:fillRect/>
          </a:stretch>
        </p:blipFill>
        <p:spPr>
          <a:xfrm>
            <a:off x="2273330" y="1163546"/>
            <a:ext cx="5779290" cy="3696057"/>
          </a:xfrm>
          <a:prstGeom prst="rect">
            <a:avLst/>
          </a:prstGeom>
        </p:spPr>
      </p:pic>
    </p:spTree>
    <p:extLst>
      <p:ext uri="{BB962C8B-B14F-4D97-AF65-F5344CB8AC3E}">
        <p14:creationId xmlns:p14="http://schemas.microsoft.com/office/powerpoint/2010/main" val="3471603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Related works</a:t>
            </a:r>
            <a:endParaRPr dirty="0">
              <a:solidFill>
                <a:schemeClr val="accent1"/>
              </a:solidFill>
            </a:endParaRPr>
          </a:p>
        </p:txBody>
      </p:sp>
      <p:sp>
        <p:nvSpPr>
          <p:cNvPr id="215" name="Google Shape;215;p44"/>
          <p:cNvSpPr txBox="1">
            <a:spLocks noGrp="1"/>
          </p:cNvSpPr>
          <p:nvPr>
            <p:ph type="body" idx="1"/>
          </p:nvPr>
        </p:nvSpPr>
        <p:spPr>
          <a:xfrm>
            <a:off x="897204" y="1258118"/>
            <a:ext cx="6058135" cy="27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have been recent studies exploring use of deep learning for attacking XOR Arbiter PUFs</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890694212"/>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922</TotalTime>
  <Words>817</Words>
  <Application>Microsoft Office PowerPoint</Application>
  <PresentationFormat>On-screen Show (16:9)</PresentationFormat>
  <Paragraphs>224</Paragraphs>
  <Slides>30</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Cambria Math</vt:lpstr>
      <vt:lpstr>Montserrat</vt:lpstr>
      <vt:lpstr>Montserrat ExtraBold</vt:lpstr>
      <vt:lpstr>Montserrat ExtraLight</vt:lpstr>
      <vt:lpstr>Futuristic Background by Slidesgo</vt:lpstr>
      <vt:lpstr>PUF Transformer</vt:lpstr>
      <vt:lpstr>INTRODUCTION</vt:lpstr>
      <vt:lpstr>Physical Unclonable Function (PUFs)</vt:lpstr>
      <vt:lpstr>Arbiter PUFs</vt:lpstr>
      <vt:lpstr>XOR Arbiter PUFs</vt:lpstr>
      <vt:lpstr>Deep Learning</vt:lpstr>
      <vt:lpstr>Original Transformer</vt:lpstr>
      <vt:lpstr>Vision Transformer</vt:lpstr>
      <vt:lpstr>Related works</vt:lpstr>
      <vt:lpstr>Mursi et al 2020</vt:lpstr>
      <vt:lpstr>PowerPoint Presentation</vt:lpstr>
      <vt:lpstr>Nils Wisiol et al, 2022</vt:lpstr>
      <vt:lpstr>PUF hacking</vt:lpstr>
      <vt:lpstr>METHODOLOGY</vt:lpstr>
      <vt:lpstr>PROPOSED ARCHITECTURE FOR THIS STUDY</vt:lpstr>
      <vt:lpstr>DATASET </vt:lpstr>
      <vt:lpstr>Parameters of the transformer attack method</vt:lpstr>
      <vt:lpstr>Cosine annealing</vt:lpstr>
      <vt:lpstr>Results and Discussions </vt:lpstr>
      <vt:lpstr>32 bit configuration training</vt:lpstr>
      <vt:lpstr>2-XOR 32 bit </vt:lpstr>
      <vt:lpstr>2-XOR 32 bit </vt:lpstr>
      <vt:lpstr>3-XOR 32 bit</vt:lpstr>
      <vt:lpstr>4-XOR 32 bit</vt:lpstr>
      <vt:lpstr>3-XOR 32 bit and 4-XOR 32 bit</vt:lpstr>
      <vt:lpstr>64 bit configuration training</vt:lpstr>
      <vt:lpstr>2-XOR 64 bit 4M training dataset</vt:lpstr>
      <vt:lpstr>2-XOR 64 bit 9M training dataset</vt:lpstr>
      <vt:lpstr>2-XOR 64 bit with 4M and 9M dataset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FUTURISTIC</dc:title>
  <dc:creator>Rhodel Quizon</dc:creator>
  <cp:lastModifiedBy>PC</cp:lastModifiedBy>
  <cp:revision>118</cp:revision>
  <dcterms:modified xsi:type="dcterms:W3CDTF">2024-01-15T11:56:24Z</dcterms:modified>
</cp:coreProperties>
</file>